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63" r:id="rId5"/>
    <p:sldMasterId id="2147483774" r:id="rId6"/>
    <p:sldMasterId id="2147483698" r:id="rId7"/>
    <p:sldMasterId id="2147483769" r:id="rId8"/>
    <p:sldMasterId id="2147483685" r:id="rId9"/>
    <p:sldMasterId id="2147483732" r:id="rId10"/>
    <p:sldMasterId id="2147483687" r:id="rId11"/>
    <p:sldMasterId id="2147483765" r:id="rId12"/>
    <p:sldMasterId id="2147483721" r:id="rId13"/>
    <p:sldMasterId id="2147483768" r:id="rId14"/>
    <p:sldMasterId id="2147483779" r:id="rId15"/>
    <p:sldMasterId id="2147483786" r:id="rId16"/>
  </p:sldMasterIdLst>
  <p:notesMasterIdLst>
    <p:notesMasterId r:id="rId43"/>
  </p:notesMasterIdLst>
  <p:handoutMasterIdLst>
    <p:handoutMasterId r:id="rId44"/>
  </p:handoutMasterIdLst>
  <p:sldIdLst>
    <p:sldId id="257" r:id="rId17"/>
    <p:sldId id="413" r:id="rId18"/>
    <p:sldId id="420" r:id="rId19"/>
    <p:sldId id="412" r:id="rId20"/>
    <p:sldId id="421" r:id="rId21"/>
    <p:sldId id="414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429" r:id="rId30"/>
    <p:sldId id="430" r:id="rId31"/>
    <p:sldId id="431" r:id="rId32"/>
    <p:sldId id="432" r:id="rId33"/>
    <p:sldId id="415" r:id="rId34"/>
    <p:sldId id="416" r:id="rId35"/>
    <p:sldId id="417" r:id="rId36"/>
    <p:sldId id="418" r:id="rId37"/>
    <p:sldId id="433" r:id="rId38"/>
    <p:sldId id="434" r:id="rId39"/>
    <p:sldId id="435" r:id="rId40"/>
    <p:sldId id="419" r:id="rId41"/>
    <p:sldId id="436" r:id="rId42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582B50-A247-3151-5D6E-8ECF0418092D}" name="Sean Wood" initials="" userId="S::sean.wood@utsa.edu::3950d78f-de21-4dd7-8916-bbff02a7f5ea" providerId="AD"/>
  <p188:author id="{5731F55C-EC48-E8EE-A385-318240C60270}" name="Long, Pressy K." initials="PL" userId="S::Pressenna.Long@usaa.com::71cd75fc-96e2-4fc7-b077-7dca947189d3" providerId="AD"/>
  <p188:author id="{09EC8887-FF70-714F-7A9A-AFF85910E5C7}" name="Baker, John C CIV USN CNIC WASHINGTON DC (USA)" initials="JCB" userId="Baker, John C CIV USN CNIC WASHINGTON DC (USA)" providerId="None"/>
  <p188:author id="{C3144EC6-1BE2-36AB-2FB9-8849F9045C79}" name="Casey-Macias, Catherine" initials="CMC" userId="S::Catherine.Casey-Macias@usaa.com::3d950b72-5456-4272-a83a-12fa3133bb18" providerId="AD"/>
  <p188:author id="{A8D781D5-0E55-1B8F-FF88-3FF9F82A7BE4}" name="Rohrer, Sarah S CIV USCG HSWL FO CAPE MAY (USA)" initials="RSSCUHFCM(" userId="S::Sarah.S.Rohrer@uscg.mil::da070f79-53ed-483e-954f-24dc142291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ebecca Ligtenberg" initials="RL" lastIdx="1" clrIdx="6">
    <p:extLst>
      <p:ext uri="{19B8F6BF-5375-455C-9EA6-DF929625EA0E}">
        <p15:presenceInfo xmlns:p15="http://schemas.microsoft.com/office/powerpoint/2012/main" userId="c4efd954dafdb759" providerId="Windows Live"/>
      </p:ext>
    </p:extLst>
  </p:cmAuthor>
  <p:cmAuthor id="1" name="Sarah Rohrer" initials="SR" lastIdx="40" clrIdx="0">
    <p:extLst>
      <p:ext uri="{19B8F6BF-5375-455C-9EA6-DF929625EA0E}">
        <p15:presenceInfo xmlns:p15="http://schemas.microsoft.com/office/powerpoint/2012/main" userId="32235709601758ad" providerId="Windows Live"/>
      </p:ext>
    </p:extLst>
  </p:cmAuthor>
  <p:cmAuthor id="8" name="Lauren Castillo" initials="LC" lastIdx="1" clrIdx="7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Rohrer, Sarah S CIV" initials="RSSC" lastIdx="36" clrIdx="1">
    <p:extLst>
      <p:ext uri="{19B8F6BF-5375-455C-9EA6-DF929625EA0E}">
        <p15:presenceInfo xmlns:p15="http://schemas.microsoft.com/office/powerpoint/2012/main" userId="S-1-5-21-4290293029-226652851-1696308051-3385421" providerId="AD"/>
      </p:ext>
    </p:extLst>
  </p:cmAuthor>
  <p:cmAuthor id="9" name="Jackson, Twanfran S (Fran) CIV (USA)" initials="JTS(C(" lastIdx="4" clrIdx="8">
    <p:extLst>
      <p:ext uri="{19B8F6BF-5375-455C-9EA6-DF929625EA0E}">
        <p15:presenceInfo xmlns:p15="http://schemas.microsoft.com/office/powerpoint/2012/main" userId="Jackson, Twanfran S (Fran) CIV (USA)" providerId="None"/>
      </p:ext>
    </p:extLst>
  </p:cmAuthor>
  <p:cmAuthor id="3" name="Sean M. Wood" initials="SMW" lastIdx="3" clrIdx="2">
    <p:extLst>
      <p:ext uri="{19B8F6BF-5375-455C-9EA6-DF929625EA0E}">
        <p15:presenceInfo xmlns:p15="http://schemas.microsoft.com/office/powerpoint/2012/main" userId="S::swood@bdcs.org::896c9583-28c3-44ae-bbe6-74363fb4390a" providerId="AD"/>
      </p:ext>
    </p:extLst>
  </p:cmAuthor>
  <p:cmAuthor id="10" name="Baker, John C CIV USN CNIC WASHINGTON DC (USA)" initials="JCB" lastIdx="13" clrIdx="9">
    <p:extLst>
      <p:ext uri="{19B8F6BF-5375-455C-9EA6-DF929625EA0E}">
        <p15:presenceInfo xmlns:p15="http://schemas.microsoft.com/office/powerpoint/2012/main" userId="Baker, John C CIV USN CNIC WASHINGTON DC (USA)" providerId="None"/>
      </p:ext>
    </p:extLst>
  </p:cmAuthor>
  <p:cmAuthor id="4" name="Ligtenberg, Rebecca J CIV" initials="LRJC" lastIdx="10" clrIdx="3">
    <p:extLst>
      <p:ext uri="{19B8F6BF-5375-455C-9EA6-DF929625EA0E}">
        <p15:presenceInfo xmlns:p15="http://schemas.microsoft.com/office/powerpoint/2012/main" userId="S-1-5-21-4290293029-226652851-1696308051-3334542" providerId="AD"/>
      </p:ext>
    </p:extLst>
  </p:cmAuthor>
  <p:cmAuthor id="11" name="Casey-Macias, Catherine" initials="CC" lastIdx="12" clrIdx="10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5" name="Tammie Corbin" initials="TC" lastIdx="20" clrIdx="4">
    <p:extLst>
      <p:ext uri="{19B8F6BF-5375-455C-9EA6-DF929625EA0E}">
        <p15:presenceInfo xmlns:p15="http://schemas.microsoft.com/office/powerpoint/2012/main" userId="62bb0463963d3129" providerId="Windows Live"/>
      </p:ext>
    </p:extLst>
  </p:cmAuthor>
  <p:cmAuthor id="12" name="Samantha Salazar" initials="SS" lastIdx="1" clrIdx="11">
    <p:extLst>
      <p:ext uri="{19B8F6BF-5375-455C-9EA6-DF929625EA0E}">
        <p15:presenceInfo xmlns:p15="http://schemas.microsoft.com/office/powerpoint/2012/main" userId="S::ssalazar@mvculture.com::1d602b40-9561-46a7-82cd-14c05aaece5d" providerId="AD"/>
      </p:ext>
    </p:extLst>
  </p:cmAuthor>
  <p:cmAuthor id="6" name="Alexis Baldwin" initials="AB" lastIdx="2" clrIdx="5">
    <p:extLst>
      <p:ext uri="{19B8F6BF-5375-455C-9EA6-DF929625EA0E}">
        <p15:presenceInfo xmlns:p15="http://schemas.microsoft.com/office/powerpoint/2012/main" userId="S::abaldwin@mvculture.com::5d847e38-8832-4824-81bb-8b8aeb2545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2"/>
    <a:srgbClr val="00416D"/>
    <a:srgbClr val="707070"/>
    <a:srgbClr val="004071"/>
    <a:srgbClr val="006092"/>
    <a:srgbClr val="D0DBEF"/>
    <a:srgbClr val="17406F"/>
    <a:srgbClr val="0F6509"/>
    <a:srgbClr val="AB343D"/>
    <a:srgbClr val="F2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1"/>
    <p:restoredTop sz="86397"/>
  </p:normalViewPr>
  <p:slideViewPr>
    <p:cSldViewPr snapToGrid="0" snapToObjects="1">
      <p:cViewPr varScale="1">
        <p:scale>
          <a:sx n="103" d="100"/>
          <a:sy n="103" d="100"/>
        </p:scale>
        <p:origin x="1464" y="168"/>
      </p:cViewPr>
      <p:guideLst/>
    </p:cSldViewPr>
  </p:slideViewPr>
  <p:outlineViewPr>
    <p:cViewPr>
      <p:scale>
        <a:sx n="33" d="100"/>
        <a:sy n="33" d="100"/>
      </p:scale>
      <p:origin x="0" y="-4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35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A13DC0-85C4-3741-B45D-8FBBED151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B302E-F065-414A-A9F5-F21FA3AB6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2470-6151-5644-BC1F-4B94D38E013C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BB837-2F4A-CA48-8885-11063572BE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6479E-190A-0341-B9CA-7837BA01EE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547-17AB-7B45-9315-39DCCB542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55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6B0A-4F52-BC4B-8AF5-80A129584D83}" type="datetimeFigureOut">
              <a:rPr lang="es-MX" smtClean="0"/>
              <a:t>14/07/25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9180-5171-5A4D-A1A7-69C2BFD87B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803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003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tif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01FE45-899E-BB41-84E1-F9C926A3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BAA789-9981-7C48-9F5A-5471F6CCF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98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DA365C3-0ED0-E347-9B8C-C32751F6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0DFB2F-4B48-7349-AA82-5AC015DC2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7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BBB8B58-2945-0F44-B4A2-696324475D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B42C060-0340-0146-B991-54ECAB7E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1DC9AEE-AD24-9D42-A5DD-EC5D94DEF6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18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EF9F-041F-A048-B125-B6FFAB6C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15B10-413A-8F49-A9C7-9577A5F1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64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D4B7-148B-4147-956E-53FA358B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800CA-AFDA-124B-8415-B84653EF3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738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id="{7EC25F37-7F2B-D64F-B6DD-7C372780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88056" cy="33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CE80-FCBF-234A-B7FD-E093820D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50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D354-61F5-F643-BB65-613688BD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A33F9-AD99-204E-9A57-A83831490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6" name="Picture 5" descr="A picture containing person, sitting, front, food&#10;&#10;Description automatically generated">
            <a:extLst>
              <a:ext uri="{FF2B5EF4-FFF2-40B4-BE49-F238E27FC236}">
                <a16:creationId xmlns:a16="http://schemas.microsoft.com/office/drawing/2014/main" id="{3CCAFB57-FB6D-824B-8248-F0C554D95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3901A-AB56-CD47-8D0D-8D4444AB6D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4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42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7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02D60E89-5D11-7D47-B4CC-45D0B46A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C923F38-82DA-264F-89DE-8BC70C761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15E5E-9E0D-504A-9723-E33A55951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955"/>
            <a:ext cx="2073229" cy="2073229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268205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6BCD3-1FCC-9946-8FA5-285CB088B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9300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C6373E45-0932-9145-AA11-FF636FAE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FD1B39-C2FD-ED45-9CBA-5BC7DFEE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891A0-606D-1A46-B229-1F0E1D4C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E4F66-D204-344E-84E9-53930FA9C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359" y="1031730"/>
            <a:ext cx="6271036" cy="2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D8729E5-1D65-384C-83FD-37F8D2F4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1" descr="yoeman.jpg">
            <a:extLst>
              <a:ext uri="{FF2B5EF4-FFF2-40B4-BE49-F238E27FC236}">
                <a16:creationId xmlns:a16="http://schemas.microsoft.com/office/drawing/2014/main" id="{36EA6C2D-B92C-874D-8BC7-9A5467784B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079579" cy="2073229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240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D8729E5-1D65-384C-83FD-37F8D2F4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handshake.jpg">
            <a:extLst>
              <a:ext uri="{FF2B5EF4-FFF2-40B4-BE49-F238E27FC236}">
                <a16:creationId xmlns:a16="http://schemas.microsoft.com/office/drawing/2014/main" id="{C50D5D6E-C6E8-3D4F-83D1-DC1C3DB198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9"/>
          <a:stretch/>
        </p:blipFill>
        <p:spPr bwMode="auto">
          <a:xfrm>
            <a:off x="-14423" y="0"/>
            <a:ext cx="2108423" cy="2073229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6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58BB1-D1E9-ED45-8A68-9863469D2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31"/>
          <a:stretch/>
        </p:blipFill>
        <p:spPr>
          <a:xfrm>
            <a:off x="-9427" y="4999"/>
            <a:ext cx="2103120" cy="20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B9968F9-C161-B045-9740-C256DC4AE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095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DB37782-54BE-1B43-BE9D-F812D6CB8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C:\Documents and Settings\Barbara Geisler\Local Settings\Temporary Internet Files\Content.IE5\OE1O5TIX\MPj04395020000[1].jpg">
            <a:extLst>
              <a:ext uri="{FF2B5EF4-FFF2-40B4-BE49-F238E27FC236}">
                <a16:creationId xmlns:a16="http://schemas.microsoft.com/office/drawing/2014/main" id="{16A5EDAA-7D6E-184B-AA1C-616E823140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>
          <a:xfrm>
            <a:off x="0" y="2955"/>
            <a:ext cx="2079579" cy="2073229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88010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85B99B3-B865-674A-B852-848C7FFC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erson wearing a military uniform standing in front of a truck&#10;&#10;Description automatically generated">
            <a:extLst>
              <a:ext uri="{FF2B5EF4-FFF2-40B4-BE49-F238E27FC236}">
                <a16:creationId xmlns:a16="http://schemas.microsoft.com/office/drawing/2014/main" id="{C5FEBEA7-12FC-F646-BA79-6A4106E09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79577" cy="2073229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4147862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D1C92-D9C7-7E45-9C4C-678DD1679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81B51-D6FB-2941-A810-B0AB6F182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" y="60501"/>
            <a:ext cx="1972255" cy="19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4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E48153-6E81-9748-92AA-34187117B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359" y="1031730"/>
            <a:ext cx="6271036" cy="2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49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B0279F6-5931-8F43-BCE0-BC98459A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F420747-82DC-EB40-A5EC-21D051039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F483516-87E8-1949-A4BB-9DDDF75F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772071B-FA0E-E64E-9249-CCDAAAE2AD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4463983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1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CF4AF953-91C1-9048-8818-BE5F20A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C6A921-A9BE-914C-A67D-4F8F074F8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EBF7F4-828B-EE48-B182-70BCB334FC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AC942C1-DD82-EF41-AA8E-3E376789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45E6D96-AC4C-9540-A1AD-DB2DD6A75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20AAB8-8499-464E-AFFB-AB0DFA25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1DAB44-A06E-F045-883E-6EC1E02FF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83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7.png"/><Relationship Id="rId1" Type="http://schemas.openxmlformats.org/officeDocument/2006/relationships/theme" Target="../theme/theme10.xml"/><Relationship Id="rId4" Type="http://schemas.openxmlformats.org/officeDocument/2006/relationships/image" Target="../media/image4.tif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7.png"/><Relationship Id="rId1" Type="http://schemas.openxmlformats.org/officeDocument/2006/relationships/theme" Target="../theme/theme11.xml"/><Relationship Id="rId4" Type="http://schemas.openxmlformats.org/officeDocument/2006/relationships/image" Target="../media/image4.tif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tiff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6.tiff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8.png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image" Target="../media/image4.tiff"/><Relationship Id="rId4" Type="http://schemas.openxmlformats.org/officeDocument/2006/relationships/image" Target="../media/image6.tif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tif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tif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if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tiff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military personnel&#10;&#10;Description automatically generated">
            <a:extLst>
              <a:ext uri="{FF2B5EF4-FFF2-40B4-BE49-F238E27FC236}">
                <a16:creationId xmlns:a16="http://schemas.microsoft.com/office/drawing/2014/main" id="{20AFCC0D-D13E-1E60-41E8-7F6CE3318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3437"/>
            <a:ext cx="9143999" cy="6857999"/>
          </a:xfrm>
          <a:prstGeom prst="rect">
            <a:avLst/>
          </a:prstGeom>
        </p:spPr>
      </p:pic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FD3804EB-3DAC-5948-A5B9-7DB4FEF1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38" y="378529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0E155-B175-A54B-8B1A-B30790CF2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-3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A5ADE0D-0E04-E540-B578-9260D612CDEE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DCD8E1-5E2A-E64C-827B-6A588C14782B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D17D14-4473-F847-9DDD-F81EDF10D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FB87F-7400-2147-A78F-026FE733B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272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D4038371-9CFB-4A48-A3A0-1E00821A2823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D1092D6-CFC0-4D41-B7FA-1C3803A16C5D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033EA-0B4B-FB48-A878-258B9FF45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B8859-16AC-614A-97D4-941B5A5FF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500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AFEC60-F1B9-CD49-9C01-88DD206058F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051982"/>
            <a:ext cx="6270171" cy="203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B8CBA-00C8-C44C-9E15-90A5D05A7B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A63AE4-6812-E54F-ACF8-9F3E62A224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9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front, food&#10;&#10;Description automatically generated">
            <a:extLst>
              <a:ext uri="{FF2B5EF4-FFF2-40B4-BE49-F238E27FC236}">
                <a16:creationId xmlns:a16="http://schemas.microsoft.com/office/drawing/2014/main" id="{F3A8D3BA-F775-C64F-82A2-ACA669F24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0631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E204F-BDE1-D642-9FEE-3E9052F509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718F2-7315-A04B-80F4-3EA4B33F9A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33176-EABC-7E49-87B8-9BE3FB254B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4" y="35709"/>
            <a:ext cx="2026764" cy="19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69EC24-D965-BB4C-BC75-65E94777BD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67" r:id="rId2"/>
    <p:sldLayoutId id="2147483700" r:id="rId3"/>
    <p:sldLayoutId id="214748370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CE55CB-5589-ED4A-B475-8234540DDF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1CA350F-B62D-C049-909B-ACEB3B37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E25AF-F88D-AC46-AA14-DC43D25A51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7981D-FA54-0549-ABE4-BA10740C8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BFF38910-56CD-7643-BCAE-518762BC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25" y="2766218"/>
            <a:ext cx="5030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DA0D3-416C-5144-AF7C-767C564C4F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8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" y="0"/>
            <a:ext cx="9140829" cy="6858000"/>
          </a:xfrm>
          <a:prstGeom prst="rect">
            <a:avLst/>
          </a:prstGeom>
        </p:spPr>
      </p:pic>
      <p:sp>
        <p:nvSpPr>
          <p:cNvPr id="9" name="Triángulo 7">
            <a:extLst>
              <a:ext uri="{FF2B5EF4-FFF2-40B4-BE49-F238E27FC236}">
                <a16:creationId xmlns:a16="http://schemas.microsoft.com/office/drawing/2014/main" id="{2FEB8ACB-F208-BC4A-A9D2-C0A0C31DBEF8}"/>
              </a:ext>
            </a:extLst>
          </p:cNvPr>
          <p:cNvSpPr/>
          <p:nvPr userDrawn="1"/>
        </p:nvSpPr>
        <p:spPr>
          <a:xfrm rot="5400000">
            <a:off x="-953504" y="2475497"/>
            <a:ext cx="3814011" cy="1907004"/>
          </a:xfrm>
          <a:prstGeom prst="triangle">
            <a:avLst>
              <a:gd name="adj" fmla="val 50187"/>
            </a:avLst>
          </a:prstGeom>
          <a:solidFill>
            <a:srgbClr val="014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3" y="2946662"/>
            <a:ext cx="1009733" cy="964674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ED64FD1-E2DF-374A-9465-A290FE02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512" y="19643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623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0C3256DF-6CB9-924F-AF07-7A1B1C7D9D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6287" y="3220589"/>
            <a:ext cx="3930904" cy="1579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7406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Financial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Counseling</a:t>
            </a:r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FBF20D03-62DB-804F-BB77-1203C680BEDF}"/>
              </a:ext>
            </a:extLst>
          </p:cNvPr>
          <p:cNvSpPr txBox="1">
            <a:spLocks/>
          </p:cNvSpPr>
          <p:nvPr/>
        </p:nvSpPr>
        <p:spPr>
          <a:xfrm>
            <a:off x="7788147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8" name="Group 7" descr="Cover design element.">
            <a:extLst>
              <a:ext uri="{FF2B5EF4-FFF2-40B4-BE49-F238E27FC236}">
                <a16:creationId xmlns:a16="http://schemas.microsoft.com/office/drawing/2014/main" id="{E41E9A6B-EB12-E242-B181-AA57C76E7069}"/>
              </a:ext>
            </a:extLst>
          </p:cNvPr>
          <p:cNvGrpSpPr/>
          <p:nvPr/>
        </p:nvGrpSpPr>
        <p:grpSpPr>
          <a:xfrm>
            <a:off x="4572000" y="4583476"/>
            <a:ext cx="3819526" cy="131360"/>
            <a:chOff x="6096000" y="4968301"/>
            <a:chExt cx="5092701" cy="1751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EB509B-63B9-864F-95DD-6CD8A05B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4968301"/>
              <a:ext cx="5092701" cy="17514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216ACB-C674-2944-B571-5FAE69D00EDE}"/>
                </a:ext>
              </a:extLst>
            </p:cNvPr>
            <p:cNvSpPr/>
            <p:nvPr/>
          </p:nvSpPr>
          <p:spPr>
            <a:xfrm>
              <a:off x="7916449" y="4968301"/>
              <a:ext cx="801666" cy="87573"/>
            </a:xfrm>
            <a:prstGeom prst="rect">
              <a:avLst/>
            </a:prstGeom>
            <a:solidFill>
              <a:srgbClr val="174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Title Placeholder 7">
            <a:extLst>
              <a:ext uri="{FF2B5EF4-FFF2-40B4-BE49-F238E27FC236}">
                <a16:creationId xmlns:a16="http://schemas.microsoft.com/office/drawing/2014/main" id="{F871708D-953B-75CB-4F4D-CA904187D41A}"/>
              </a:ext>
            </a:extLst>
          </p:cNvPr>
          <p:cNvSpPr txBox="1">
            <a:spLocks/>
          </p:cNvSpPr>
          <p:nvPr/>
        </p:nvSpPr>
        <p:spPr>
          <a:xfrm>
            <a:off x="4766287" y="4880225"/>
            <a:ext cx="3930904" cy="7500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defRPr/>
            </a:pPr>
            <a:r>
              <a:rPr lang="en-US" sz="3200" b="0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Edition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C6AD2056-9709-335A-2EFB-05A816A1155A}"/>
              </a:ext>
            </a:extLst>
          </p:cNvPr>
          <p:cNvSpPr txBox="1">
            <a:spLocks/>
          </p:cNvSpPr>
          <p:nvPr/>
        </p:nvSpPr>
        <p:spPr>
          <a:xfrm>
            <a:off x="543608" y="6566388"/>
            <a:ext cx="2405075" cy="1940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1000" b="0" i="1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Updated July </a:t>
            </a:r>
            <a:r>
              <a:rPr lang="en-US" sz="1000" b="0" i="1" dirty="0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2025</a:t>
            </a:r>
            <a:endParaRPr lang="en-US" sz="1000" b="0" dirty="0">
              <a:solidFill>
                <a:srgbClr val="00407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2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21DF-E9D2-7722-F20F-8B6E8C53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LEAPS Method</a:t>
            </a:r>
          </a:p>
        </p:txBody>
      </p:sp>
      <p:sp>
        <p:nvSpPr>
          <p:cNvPr id="15" name="Title Placeholder 7">
            <a:extLst>
              <a:ext uri="{FF2B5EF4-FFF2-40B4-BE49-F238E27FC236}">
                <a16:creationId xmlns:a16="http://schemas.microsoft.com/office/drawing/2014/main" id="{A4E5CE05-3A3F-B485-A911-78C6075819BB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7" name="Group 26" descr="Graphic depicting the LEAPS method.">
            <a:extLst>
              <a:ext uri="{FF2B5EF4-FFF2-40B4-BE49-F238E27FC236}">
                <a16:creationId xmlns:a16="http://schemas.microsoft.com/office/drawing/2014/main" id="{3D16A5A1-F8E7-823D-4CDE-4369CDA4036D}"/>
              </a:ext>
            </a:extLst>
          </p:cNvPr>
          <p:cNvGrpSpPr/>
          <p:nvPr/>
        </p:nvGrpSpPr>
        <p:grpSpPr>
          <a:xfrm>
            <a:off x="2365701" y="2044175"/>
            <a:ext cx="4674369" cy="2970995"/>
            <a:chOff x="2365701" y="2044175"/>
            <a:chExt cx="4674369" cy="29709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9A72A2-168A-4B65-D270-A8A53111EB4C}"/>
                </a:ext>
              </a:extLst>
            </p:cNvPr>
            <p:cNvSpPr/>
            <p:nvPr/>
          </p:nvSpPr>
          <p:spPr>
            <a:xfrm>
              <a:off x="3094607" y="2044175"/>
              <a:ext cx="3945463" cy="531169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Listen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001287-2587-6191-056C-286C880EDD1B}"/>
                </a:ext>
              </a:extLst>
            </p:cNvPr>
            <p:cNvSpPr/>
            <p:nvPr/>
          </p:nvSpPr>
          <p:spPr>
            <a:xfrm>
              <a:off x="3094607" y="2653077"/>
              <a:ext cx="3945463" cy="531169"/>
            </a:xfrm>
            <a:prstGeom prst="rect">
              <a:avLst/>
            </a:prstGeom>
            <a:solidFill>
              <a:srgbClr val="004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Empathize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8C3FE1-0EF2-3D77-E86E-F9354D6FC456}"/>
                </a:ext>
              </a:extLst>
            </p:cNvPr>
            <p:cNvSpPr/>
            <p:nvPr/>
          </p:nvSpPr>
          <p:spPr>
            <a:xfrm>
              <a:off x="3094607" y="3261978"/>
              <a:ext cx="3945463" cy="531169"/>
            </a:xfrm>
            <a:prstGeom prst="rect">
              <a:avLst/>
            </a:prstGeom>
            <a:solidFill>
              <a:srgbClr val="407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 Questions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E11B09-1109-13F7-937E-FBBD44629BC3}"/>
                </a:ext>
              </a:extLst>
            </p:cNvPr>
            <p:cNvSpPr/>
            <p:nvPr/>
          </p:nvSpPr>
          <p:spPr>
            <a:xfrm>
              <a:off x="3094607" y="3870879"/>
              <a:ext cx="3945463" cy="531169"/>
            </a:xfrm>
            <a:prstGeom prst="rect">
              <a:avLst/>
            </a:prstGeom>
            <a:solidFill>
              <a:srgbClr val="7FA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Paraphrase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788F89-C030-E797-6CF2-781719E22456}"/>
                </a:ext>
              </a:extLst>
            </p:cNvPr>
            <p:cNvSpPr/>
            <p:nvPr/>
          </p:nvSpPr>
          <p:spPr>
            <a:xfrm>
              <a:off x="3094607" y="4484001"/>
              <a:ext cx="3945463" cy="531169"/>
            </a:xfrm>
            <a:prstGeom prst="rect">
              <a:avLst/>
            </a:prstGeom>
            <a:solidFill>
              <a:srgbClr val="C1D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Summarize</a:t>
              </a:r>
              <a:endParaRPr lang="en-US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B8E681-D0C6-863C-3429-D1C0C3FDB1CD}"/>
                </a:ext>
              </a:extLst>
            </p:cNvPr>
            <p:cNvSpPr/>
            <p:nvPr/>
          </p:nvSpPr>
          <p:spPr>
            <a:xfrm>
              <a:off x="2365701" y="2044175"/>
              <a:ext cx="637949" cy="531169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C86514-3581-1351-3F56-364A793428B7}"/>
                </a:ext>
              </a:extLst>
            </p:cNvPr>
            <p:cNvSpPr/>
            <p:nvPr/>
          </p:nvSpPr>
          <p:spPr>
            <a:xfrm>
              <a:off x="2365701" y="2653077"/>
              <a:ext cx="637949" cy="531169"/>
            </a:xfrm>
            <a:prstGeom prst="rect">
              <a:avLst/>
            </a:prstGeom>
            <a:solidFill>
              <a:srgbClr val="004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742B3D-D279-7CFD-7BC7-DF38E0E716E9}"/>
                </a:ext>
              </a:extLst>
            </p:cNvPr>
            <p:cNvSpPr/>
            <p:nvPr/>
          </p:nvSpPr>
          <p:spPr>
            <a:xfrm>
              <a:off x="2365701" y="3261978"/>
              <a:ext cx="637949" cy="531169"/>
            </a:xfrm>
            <a:prstGeom prst="rect">
              <a:avLst/>
            </a:prstGeom>
            <a:solidFill>
              <a:srgbClr val="407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429092-9636-B24F-4930-A7E1645CE8C0}"/>
                </a:ext>
              </a:extLst>
            </p:cNvPr>
            <p:cNvSpPr/>
            <p:nvPr/>
          </p:nvSpPr>
          <p:spPr>
            <a:xfrm>
              <a:off x="2365701" y="3870879"/>
              <a:ext cx="637949" cy="531169"/>
            </a:xfrm>
            <a:prstGeom prst="rect">
              <a:avLst/>
            </a:prstGeom>
            <a:solidFill>
              <a:srgbClr val="7FA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47DAA0-E63B-AA7C-0D7B-472A904BF859}"/>
                </a:ext>
              </a:extLst>
            </p:cNvPr>
            <p:cNvSpPr/>
            <p:nvPr/>
          </p:nvSpPr>
          <p:spPr>
            <a:xfrm>
              <a:off x="2365701" y="4484001"/>
              <a:ext cx="637949" cy="531169"/>
            </a:xfrm>
            <a:prstGeom prst="rect">
              <a:avLst/>
            </a:prstGeom>
            <a:solidFill>
              <a:srgbClr val="C1D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77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CE12-0E44-0CF1-0A67-4E18166F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SOFTEN Approach</a:t>
            </a:r>
          </a:p>
        </p:txBody>
      </p:sp>
      <p:sp>
        <p:nvSpPr>
          <p:cNvPr id="17" name="Title Placeholder 7">
            <a:extLst>
              <a:ext uri="{FF2B5EF4-FFF2-40B4-BE49-F238E27FC236}">
                <a16:creationId xmlns:a16="http://schemas.microsoft.com/office/drawing/2014/main" id="{385CB86A-4080-54B9-6C7E-8A8A14B66340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8" name="Group 17" descr="Graphic depicting the SOFTEN approach.">
            <a:extLst>
              <a:ext uri="{FF2B5EF4-FFF2-40B4-BE49-F238E27FC236}">
                <a16:creationId xmlns:a16="http://schemas.microsoft.com/office/drawing/2014/main" id="{307A1A13-8A7D-5B80-F9D1-5CDEA665B2D8}"/>
              </a:ext>
            </a:extLst>
          </p:cNvPr>
          <p:cNvGrpSpPr/>
          <p:nvPr/>
        </p:nvGrpSpPr>
        <p:grpSpPr>
          <a:xfrm>
            <a:off x="2365701" y="2044175"/>
            <a:ext cx="4674369" cy="3584116"/>
            <a:chOff x="2365701" y="2044175"/>
            <a:chExt cx="4674369" cy="358411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2253F0-34EB-691F-2B9B-39CBD1906593}"/>
                </a:ext>
              </a:extLst>
            </p:cNvPr>
            <p:cNvSpPr/>
            <p:nvPr/>
          </p:nvSpPr>
          <p:spPr>
            <a:xfrm>
              <a:off x="3094607" y="2044175"/>
              <a:ext cx="3945463" cy="531169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SQUARELY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Face Client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7FEF-90BA-1097-C47C-E09D43AF4EDC}"/>
                </a:ext>
              </a:extLst>
            </p:cNvPr>
            <p:cNvSpPr/>
            <p:nvPr/>
          </p:nvSpPr>
          <p:spPr>
            <a:xfrm>
              <a:off x="3094607" y="2653077"/>
              <a:ext cx="3945463" cy="531169"/>
            </a:xfrm>
            <a:prstGeom prst="rect">
              <a:avLst/>
            </a:prstGeom>
            <a:solidFill>
              <a:srgbClr val="004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Maintain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OPEN 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Posture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E37B38-3819-2C3B-2465-90A9F77662B3}"/>
                </a:ext>
              </a:extLst>
            </p:cNvPr>
            <p:cNvSpPr/>
            <p:nvPr/>
          </p:nvSpPr>
          <p:spPr>
            <a:xfrm>
              <a:off x="3094607" y="3261978"/>
              <a:ext cx="3945463" cy="531169"/>
            </a:xfrm>
            <a:prstGeom prst="rect">
              <a:avLst/>
            </a:prstGeom>
            <a:solidFill>
              <a:srgbClr val="407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Lean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FORWARD 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Toward Client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3CC34E-2258-A092-BE3B-F9D6D7795B34}"/>
                </a:ext>
              </a:extLst>
            </p:cNvPr>
            <p:cNvSpPr/>
            <p:nvPr/>
          </p:nvSpPr>
          <p:spPr>
            <a:xfrm>
              <a:off x="3094607" y="3870879"/>
              <a:ext cx="3945463" cy="531169"/>
            </a:xfrm>
            <a:prstGeom prst="rect">
              <a:avLst/>
            </a:prstGeom>
            <a:solidFill>
              <a:srgbClr val="7FA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Give Client</a:t>
              </a: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TOTAL </a:t>
              </a:r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38C609-FB88-B724-DC21-D9CE000C437B}"/>
                </a:ext>
              </a:extLst>
            </p:cNvPr>
            <p:cNvSpPr/>
            <p:nvPr/>
          </p:nvSpPr>
          <p:spPr>
            <a:xfrm>
              <a:off x="3094607" y="4484001"/>
              <a:ext cx="3945463" cy="531169"/>
            </a:xfrm>
            <a:prstGeom prst="rect">
              <a:avLst/>
            </a:prstGeom>
            <a:solidFill>
              <a:srgbClr val="C1D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Good </a:t>
              </a:r>
              <a:r>
                <a:rPr lang="en-US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EYE</a:t>
              </a:r>
              <a:r>
                <a:rPr lang="en-US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Contact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52F989-8FCB-04D5-40A4-F13E406E6B29}"/>
                </a:ext>
              </a:extLst>
            </p:cNvPr>
            <p:cNvSpPr/>
            <p:nvPr/>
          </p:nvSpPr>
          <p:spPr>
            <a:xfrm>
              <a:off x="3094607" y="5097122"/>
              <a:ext cx="3945463" cy="531169"/>
            </a:xfrm>
            <a:prstGeom prst="rect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NOD </a:t>
              </a:r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Affirmatively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4209BA-DE67-6783-DB26-AF76B2ECF0EB}"/>
                </a:ext>
              </a:extLst>
            </p:cNvPr>
            <p:cNvSpPr/>
            <p:nvPr/>
          </p:nvSpPr>
          <p:spPr>
            <a:xfrm>
              <a:off x="2365701" y="2044175"/>
              <a:ext cx="637949" cy="531169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74F655-5538-E178-C77D-1881EA6EE58C}"/>
                </a:ext>
              </a:extLst>
            </p:cNvPr>
            <p:cNvSpPr/>
            <p:nvPr/>
          </p:nvSpPr>
          <p:spPr>
            <a:xfrm>
              <a:off x="2365701" y="2653077"/>
              <a:ext cx="637949" cy="531169"/>
            </a:xfrm>
            <a:prstGeom prst="rect">
              <a:avLst/>
            </a:prstGeom>
            <a:solidFill>
              <a:srgbClr val="004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22F2E9-A87E-E369-9562-C0C884D601C9}"/>
                </a:ext>
              </a:extLst>
            </p:cNvPr>
            <p:cNvSpPr/>
            <p:nvPr/>
          </p:nvSpPr>
          <p:spPr>
            <a:xfrm>
              <a:off x="2365701" y="3261978"/>
              <a:ext cx="637949" cy="531169"/>
            </a:xfrm>
            <a:prstGeom prst="rect">
              <a:avLst/>
            </a:prstGeom>
            <a:solidFill>
              <a:srgbClr val="407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1D1494-585A-DDE2-5D59-033822B14466}"/>
                </a:ext>
              </a:extLst>
            </p:cNvPr>
            <p:cNvSpPr/>
            <p:nvPr/>
          </p:nvSpPr>
          <p:spPr>
            <a:xfrm>
              <a:off x="2365701" y="3870879"/>
              <a:ext cx="637949" cy="531169"/>
            </a:xfrm>
            <a:prstGeom prst="rect">
              <a:avLst/>
            </a:prstGeom>
            <a:solidFill>
              <a:srgbClr val="7FA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12DC42-6E27-AD29-C5ED-F43B6049C8FA}"/>
                </a:ext>
              </a:extLst>
            </p:cNvPr>
            <p:cNvSpPr/>
            <p:nvPr/>
          </p:nvSpPr>
          <p:spPr>
            <a:xfrm>
              <a:off x="2365701" y="4484001"/>
              <a:ext cx="637949" cy="531169"/>
            </a:xfrm>
            <a:prstGeom prst="rect">
              <a:avLst/>
            </a:prstGeom>
            <a:solidFill>
              <a:srgbClr val="C1D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EBA578-DBB0-9E1F-84E5-D34AC7C0FA73}"/>
                </a:ext>
              </a:extLst>
            </p:cNvPr>
            <p:cNvSpPr/>
            <p:nvPr/>
          </p:nvSpPr>
          <p:spPr>
            <a:xfrm>
              <a:off x="2365701" y="5097122"/>
              <a:ext cx="637949" cy="531169"/>
            </a:xfrm>
            <a:prstGeom prst="rect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92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A11AFF1-1839-CF54-1B2E-2BC96AE8DA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5701" y="121113"/>
            <a:ext cx="5913326" cy="9812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Optional Activity –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Effective Listening Skills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16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E7CB07C-A65D-9369-8071-00DAFD6B68E9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E4AEB-392C-DC5C-850A-A58B96B95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861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“I” Exercise</a:t>
            </a:r>
          </a:p>
          <a:p>
            <a:pPr marL="0" indent="0">
              <a:buNone/>
            </a:pPr>
            <a:r>
              <a:rPr lang="en-US" sz="2000" dirty="0"/>
              <a:t>Discuss a topic without using “I,” “me” or “my”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Does financial counseling work?</a:t>
            </a:r>
          </a:p>
          <a:p>
            <a:r>
              <a:rPr lang="en-US" dirty="0"/>
              <a:t>Attitude about participating in financial counseling</a:t>
            </a:r>
          </a:p>
          <a:p>
            <a:r>
              <a:rPr lang="en-US" dirty="0"/>
              <a:t>Do couples communicate adequately about money?</a:t>
            </a:r>
          </a:p>
          <a:p>
            <a:r>
              <a:rPr lang="en-US" dirty="0"/>
              <a:t>How to deal with people who get emotional in counseling</a:t>
            </a:r>
          </a:p>
        </p:txBody>
      </p:sp>
    </p:spTree>
    <p:extLst>
      <p:ext uri="{BB962C8B-B14F-4D97-AF65-F5344CB8AC3E}">
        <p14:creationId xmlns:p14="http://schemas.microsoft.com/office/powerpoint/2010/main" val="894756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CDF6-A890-CB22-39ED-6B989BE9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3: </a:t>
            </a:r>
            <a:r>
              <a:rPr lang="en-US" dirty="0"/>
              <a:t>Gather Data</a:t>
            </a:r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419566AB-B4E3-A8AA-BF8B-A5C1AA2D489D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F0583104-9181-DFDA-4791-A92728095E20}"/>
              </a:ext>
            </a:extLst>
          </p:cNvPr>
          <p:cNvSpPr/>
          <p:nvPr/>
        </p:nvSpPr>
        <p:spPr>
          <a:xfrm>
            <a:off x="2332437" y="2275230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 descr="Box highlighting bullet point.">
            <a:extLst>
              <a:ext uri="{FF2B5EF4-FFF2-40B4-BE49-F238E27FC236}">
                <a16:creationId xmlns:a16="http://schemas.microsoft.com/office/drawing/2014/main" id="{B1D6EEEE-00CE-39B0-A914-0DA90908B669}"/>
              </a:ext>
            </a:extLst>
          </p:cNvPr>
          <p:cNvSpPr/>
          <p:nvPr/>
        </p:nvSpPr>
        <p:spPr>
          <a:xfrm>
            <a:off x="2332437" y="3648563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03FD-C9B8-EC86-C0E6-6239A7643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609021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Ask the following SFFC questions:</a:t>
            </a:r>
          </a:p>
          <a:p>
            <a:pPr>
              <a:lnSpc>
                <a:spcPct val="150000"/>
              </a:lnSpc>
            </a:pPr>
            <a:r>
              <a:rPr lang="en-US" dirty="0"/>
              <a:t>What is your goal in coming here?</a:t>
            </a:r>
          </a:p>
          <a:p>
            <a:pPr>
              <a:lnSpc>
                <a:spcPct val="150000"/>
              </a:lnSpc>
            </a:pPr>
            <a:r>
              <a:rPr lang="en-US" dirty="0"/>
              <a:t>What are you doing that is working now?</a:t>
            </a:r>
          </a:p>
          <a:p>
            <a:pPr>
              <a:lnSpc>
                <a:spcPct val="150000"/>
              </a:lnSpc>
            </a:pPr>
            <a:r>
              <a:rPr lang="en-US" dirty="0"/>
              <a:t>How do you make that happen?</a:t>
            </a:r>
          </a:p>
        </p:txBody>
      </p:sp>
      <p:sp>
        <p:nvSpPr>
          <p:cNvPr id="12" name="Oval 11" descr="Oval containing the page number.">
            <a:extLst>
              <a:ext uri="{FF2B5EF4-FFF2-40B4-BE49-F238E27FC236}">
                <a16:creationId xmlns:a16="http://schemas.microsoft.com/office/drawing/2014/main" id="{CB84DC69-A1C2-F28B-3AD8-11A87DBF3B92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6B696E09-63C9-0CD1-ED17-339F25B5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170064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CDF6-A890-CB22-39ED-6B989BE9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the Following</a:t>
            </a:r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419566AB-B4E3-A8AA-BF8B-A5C1AA2D489D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55D9E450-BA79-B364-44C6-AC93DD1CD094}"/>
              </a:ext>
            </a:extLst>
          </p:cNvPr>
          <p:cNvSpPr/>
          <p:nvPr/>
        </p:nvSpPr>
        <p:spPr>
          <a:xfrm>
            <a:off x="2332435" y="1522752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 descr="Box highlighting bullet point.">
            <a:extLst>
              <a:ext uri="{FF2B5EF4-FFF2-40B4-BE49-F238E27FC236}">
                <a16:creationId xmlns:a16="http://schemas.microsoft.com/office/drawing/2014/main" id="{84CF599E-4D79-BB7E-823B-454E5299832C}"/>
              </a:ext>
            </a:extLst>
          </p:cNvPr>
          <p:cNvSpPr/>
          <p:nvPr/>
        </p:nvSpPr>
        <p:spPr>
          <a:xfrm>
            <a:off x="2332435" y="2718080"/>
            <a:ext cx="6621378" cy="8166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 descr="Box highlighting bullet point.">
            <a:extLst>
              <a:ext uri="{FF2B5EF4-FFF2-40B4-BE49-F238E27FC236}">
                <a16:creationId xmlns:a16="http://schemas.microsoft.com/office/drawing/2014/main" id="{0F036F51-A6D7-96A3-AAD4-A5118D5D1E1E}"/>
              </a:ext>
            </a:extLst>
          </p:cNvPr>
          <p:cNvSpPr/>
          <p:nvPr/>
        </p:nvSpPr>
        <p:spPr>
          <a:xfrm>
            <a:off x="2332435" y="4121700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 descr="Box highlighting bullet point.">
            <a:extLst>
              <a:ext uri="{FF2B5EF4-FFF2-40B4-BE49-F238E27FC236}">
                <a16:creationId xmlns:a16="http://schemas.microsoft.com/office/drawing/2014/main" id="{C2781D55-40A7-16E9-0221-C4992AB17ED5}"/>
              </a:ext>
            </a:extLst>
          </p:cNvPr>
          <p:cNvSpPr/>
          <p:nvPr/>
        </p:nvSpPr>
        <p:spPr>
          <a:xfrm>
            <a:off x="2332435" y="5621892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03FD-C9B8-EC86-C0E6-6239A7643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0" y="1563855"/>
            <a:ext cx="6491817" cy="63799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Client’s presenting concern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Client’s assessment of concern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Facts and situation influencing the problem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Steps client has already taken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Client’s immediate needs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Situations requiring change or crisis intervention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What client wants to do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r>
              <a:rPr lang="en-US" dirty="0"/>
              <a:t>SMART Goals</a:t>
            </a:r>
          </a:p>
        </p:txBody>
      </p:sp>
    </p:spTree>
    <p:extLst>
      <p:ext uri="{BB962C8B-B14F-4D97-AF65-F5344CB8AC3E}">
        <p14:creationId xmlns:p14="http://schemas.microsoft.com/office/powerpoint/2010/main" val="247578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E10F-9D77-55BC-ED78-687E952A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 the FPW</a:t>
            </a:r>
          </a:p>
        </p:txBody>
      </p:sp>
      <p:sp>
        <p:nvSpPr>
          <p:cNvPr id="17" name="Title Placeholder 7">
            <a:extLst>
              <a:ext uri="{FF2B5EF4-FFF2-40B4-BE49-F238E27FC236}">
                <a16:creationId xmlns:a16="http://schemas.microsoft.com/office/drawing/2014/main" id="{B336610B-1E82-AEC0-7237-5A19D36DA2EB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8" name="Group 17" descr="Graphic depicting constructing the FPW.">
            <a:extLst>
              <a:ext uri="{FF2B5EF4-FFF2-40B4-BE49-F238E27FC236}">
                <a16:creationId xmlns:a16="http://schemas.microsoft.com/office/drawing/2014/main" id="{BD173F4B-02B0-CE9A-0C5E-2EE2F7D8F9A2}"/>
              </a:ext>
            </a:extLst>
          </p:cNvPr>
          <p:cNvGrpSpPr/>
          <p:nvPr/>
        </p:nvGrpSpPr>
        <p:grpSpPr>
          <a:xfrm>
            <a:off x="1282224" y="2262433"/>
            <a:ext cx="6871962" cy="3720300"/>
            <a:chOff x="1282224" y="2262433"/>
            <a:chExt cx="6871962" cy="37203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E68902-003C-4E58-2231-A6B39F1CC665}"/>
                </a:ext>
              </a:extLst>
            </p:cNvPr>
            <p:cNvSpPr/>
            <p:nvPr/>
          </p:nvSpPr>
          <p:spPr>
            <a:xfrm>
              <a:off x="1282224" y="2262433"/>
              <a:ext cx="1725130" cy="3720300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405E16-898E-3738-0BDB-B9A96C913354}"/>
                </a:ext>
              </a:extLst>
            </p:cNvPr>
            <p:cNvSpPr/>
            <p:nvPr/>
          </p:nvSpPr>
          <p:spPr>
            <a:xfrm>
              <a:off x="2978796" y="2262433"/>
              <a:ext cx="1725130" cy="3720300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14596B-46A3-33AB-ECAE-52D43FF000D6}"/>
                </a:ext>
              </a:extLst>
            </p:cNvPr>
            <p:cNvSpPr/>
            <p:nvPr/>
          </p:nvSpPr>
          <p:spPr>
            <a:xfrm>
              <a:off x="4703926" y="2262433"/>
              <a:ext cx="1725130" cy="3720300"/>
            </a:xfrm>
            <a:prstGeom prst="rect">
              <a:avLst/>
            </a:prstGeom>
            <a:solidFill>
              <a:srgbClr val="407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F3E8A7-761E-754E-A271-9DFDF1653352}"/>
                </a:ext>
              </a:extLst>
            </p:cNvPr>
            <p:cNvSpPr/>
            <p:nvPr/>
          </p:nvSpPr>
          <p:spPr>
            <a:xfrm>
              <a:off x="6429056" y="2262433"/>
              <a:ext cx="1725130" cy="3720300"/>
            </a:xfrm>
            <a:prstGeom prst="rect">
              <a:avLst/>
            </a:prstGeom>
            <a:solidFill>
              <a:srgbClr val="EEB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A529EC73-39A4-795A-1F75-6BDAAEF0D1E3}"/>
                </a:ext>
              </a:extLst>
            </p:cNvPr>
            <p:cNvSpPr txBox="1">
              <a:spLocks/>
            </p:cNvSpPr>
            <p:nvPr/>
          </p:nvSpPr>
          <p:spPr>
            <a:xfrm>
              <a:off x="1475498" y="2453564"/>
              <a:ext cx="1281469" cy="1082941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  <a:r>
                <a:rPr lang="en-US" sz="1600" b="1" dirty="0">
                  <a:solidFill>
                    <a:schemeClr val="bg1"/>
                  </a:solidFill>
                </a:rPr>
                <a:t> Net Worth Statement</a:t>
              </a: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DF342E7D-077A-66D9-931C-8AFBCDB78D0E}"/>
                </a:ext>
              </a:extLst>
            </p:cNvPr>
            <p:cNvSpPr txBox="1">
              <a:spLocks/>
            </p:cNvSpPr>
            <p:nvPr/>
          </p:nvSpPr>
          <p:spPr>
            <a:xfrm>
              <a:off x="3184510" y="2453564"/>
              <a:ext cx="1281469" cy="1082941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Spending Plan</a:t>
              </a:r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44CC95B4-A003-2854-BF0E-4E3DCE445AB6}"/>
                </a:ext>
              </a:extLst>
            </p:cNvPr>
            <p:cNvSpPr txBox="1">
              <a:spLocks/>
            </p:cNvSpPr>
            <p:nvPr/>
          </p:nvSpPr>
          <p:spPr>
            <a:xfrm>
              <a:off x="4759411" y="2453564"/>
              <a:ext cx="1609667" cy="1274073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 Cash Flow and Financial Summary</a:t>
              </a:r>
            </a:p>
          </p:txBody>
        </p:sp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84105863-2E6B-FE12-A53B-68F0363FA985}"/>
                </a:ext>
              </a:extLst>
            </p:cNvPr>
            <p:cNvSpPr txBox="1">
              <a:spLocks/>
            </p:cNvSpPr>
            <p:nvPr/>
          </p:nvSpPr>
          <p:spPr>
            <a:xfrm>
              <a:off x="6424563" y="2453564"/>
              <a:ext cx="1729623" cy="1082941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600" b="1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 for Accuracy</a:t>
              </a:r>
            </a:p>
          </p:txBody>
        </p:sp>
        <p:pic>
          <p:nvPicPr>
            <p:cNvPr id="13" name="Picture 6" descr="C:\Users\Barb Geisler\AppData\Local\Microsoft\Windows\Temporary Internet Files\Content.IE5\X0KB1KNI\MPj04117940000[1].jpg">
              <a:extLst>
                <a:ext uri="{FF2B5EF4-FFF2-40B4-BE49-F238E27FC236}">
                  <a16:creationId xmlns:a16="http://schemas.microsoft.com/office/drawing/2014/main" id="{C585BD2C-B50C-E402-D5AE-AF4640DD6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72853" y="3727637"/>
              <a:ext cx="1281469" cy="1994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C:\Users\Barb Geisler\AppData\Local\Microsoft\Windows\Temporary Internet Files\Content.IE5\FPFOIK25\MPj03096070000[1].jpg">
              <a:extLst>
                <a:ext uri="{FF2B5EF4-FFF2-40B4-BE49-F238E27FC236}">
                  <a16:creationId xmlns:a16="http://schemas.microsoft.com/office/drawing/2014/main" id="{2113C1F5-514E-B980-7451-CA1448EEB6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48100" y="3727637"/>
              <a:ext cx="1281469" cy="199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D90550AF-94C0-6D5D-0DE3-2F4AB2FFD0EC}"/>
                </a:ext>
              </a:extLst>
            </p:cNvPr>
            <p:cNvSpPr txBox="1">
              <a:spLocks/>
            </p:cNvSpPr>
            <p:nvPr/>
          </p:nvSpPr>
          <p:spPr>
            <a:xfrm>
              <a:off x="3034281" y="4122583"/>
              <a:ext cx="1609667" cy="1082941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Income</a:t>
              </a:r>
            </a:p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Savings and Investments</a:t>
              </a:r>
            </a:p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Living Expenses</a:t>
              </a:r>
            </a:p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Indebtedness</a:t>
              </a:r>
            </a:p>
          </p:txBody>
        </p:sp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9D226A0A-17A2-697C-012E-0A6329950E9F}"/>
                </a:ext>
              </a:extLst>
            </p:cNvPr>
            <p:cNvSpPr txBox="1">
              <a:spLocks/>
            </p:cNvSpPr>
            <p:nvPr/>
          </p:nvSpPr>
          <p:spPr>
            <a:xfrm>
              <a:off x="4759411" y="4279076"/>
              <a:ext cx="1609667" cy="1082941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Surplus</a:t>
              </a:r>
            </a:p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Deficit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051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A205-F303-78C3-9130-BF020F320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Roadblocks</a:t>
            </a:r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E789A8D-F482-2535-1023-C457C2EC48A9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 descr="Box highlighting bullet point.">
            <a:extLst>
              <a:ext uri="{FF2B5EF4-FFF2-40B4-BE49-F238E27FC236}">
                <a16:creationId xmlns:a16="http://schemas.microsoft.com/office/drawing/2014/main" id="{97C044A3-C79A-2E27-60A8-B7BC913B1BFB}"/>
              </a:ext>
            </a:extLst>
          </p:cNvPr>
          <p:cNvSpPr/>
          <p:nvPr/>
        </p:nvSpPr>
        <p:spPr>
          <a:xfrm>
            <a:off x="2332438" y="2406542"/>
            <a:ext cx="6267865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 descr="Box highlighting bullet point.">
            <a:extLst>
              <a:ext uri="{FF2B5EF4-FFF2-40B4-BE49-F238E27FC236}">
                <a16:creationId xmlns:a16="http://schemas.microsoft.com/office/drawing/2014/main" id="{590E7AEB-7BAF-4332-FE5E-BA06593570A0}"/>
              </a:ext>
            </a:extLst>
          </p:cNvPr>
          <p:cNvSpPr/>
          <p:nvPr/>
        </p:nvSpPr>
        <p:spPr>
          <a:xfrm>
            <a:off x="2332437" y="3748523"/>
            <a:ext cx="6267865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766FE-1D08-8A19-1FFB-A2BBA70A3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professional mental health or clinical counseling referral:</a:t>
            </a:r>
            <a:endParaRPr lang="en-US" strike="sngStrike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Poor communication between spouses</a:t>
            </a:r>
          </a:p>
          <a:p>
            <a:pPr>
              <a:lnSpc>
                <a:spcPct val="150000"/>
              </a:lnSpc>
            </a:pPr>
            <a:r>
              <a:rPr lang="en-US" dirty="0"/>
              <a:t>Retaliation and punishment spending</a:t>
            </a:r>
          </a:p>
          <a:p>
            <a:pPr>
              <a:lnSpc>
                <a:spcPct val="150000"/>
              </a:lnSpc>
            </a:pPr>
            <a:r>
              <a:rPr lang="en-US" dirty="0"/>
              <a:t>Spending on addictions</a:t>
            </a:r>
          </a:p>
        </p:txBody>
      </p:sp>
      <p:sp>
        <p:nvSpPr>
          <p:cNvPr id="12" name="Oval 11" descr="Oval containing the page number.">
            <a:extLst>
              <a:ext uri="{FF2B5EF4-FFF2-40B4-BE49-F238E27FC236}">
                <a16:creationId xmlns:a16="http://schemas.microsoft.com/office/drawing/2014/main" id="{A2DEE213-1839-768C-10DF-F036AE61C5C6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032D1BE2-EC21-95C5-C8CD-557691AF6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162685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A205-F303-78C3-9130-BF020F320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Data Gathering</a:t>
            </a:r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E789A8D-F482-2535-1023-C457C2EC48A9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 descr="Box highlighting bullet point.">
            <a:extLst>
              <a:ext uri="{FF2B5EF4-FFF2-40B4-BE49-F238E27FC236}">
                <a16:creationId xmlns:a16="http://schemas.microsoft.com/office/drawing/2014/main" id="{97C044A3-C79A-2E27-60A8-B7BC913B1BFB}"/>
              </a:ext>
            </a:extLst>
          </p:cNvPr>
          <p:cNvSpPr/>
          <p:nvPr/>
        </p:nvSpPr>
        <p:spPr>
          <a:xfrm>
            <a:off x="2332438" y="1640420"/>
            <a:ext cx="6267865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 descr="Box highlighting bullet point.">
            <a:extLst>
              <a:ext uri="{FF2B5EF4-FFF2-40B4-BE49-F238E27FC236}">
                <a16:creationId xmlns:a16="http://schemas.microsoft.com/office/drawing/2014/main" id="{590E7AEB-7BAF-4332-FE5E-BA06593570A0}"/>
              </a:ext>
            </a:extLst>
          </p:cNvPr>
          <p:cNvSpPr/>
          <p:nvPr/>
        </p:nvSpPr>
        <p:spPr>
          <a:xfrm>
            <a:off x="2332437" y="3165047"/>
            <a:ext cx="6267865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 descr="Box highlighting bullet point.">
            <a:extLst>
              <a:ext uri="{FF2B5EF4-FFF2-40B4-BE49-F238E27FC236}">
                <a16:creationId xmlns:a16="http://schemas.microsoft.com/office/drawing/2014/main" id="{1000918E-F2EF-C747-F2B1-B9E350A24C50}"/>
              </a:ext>
            </a:extLst>
          </p:cNvPr>
          <p:cNvSpPr/>
          <p:nvPr/>
        </p:nvSpPr>
        <p:spPr>
          <a:xfrm>
            <a:off x="2332436" y="4444851"/>
            <a:ext cx="6267865" cy="90644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766FE-1D08-8A19-1FFB-A2BBA70A3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9975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Information is familiar to the client</a:t>
            </a:r>
          </a:p>
          <a:p>
            <a:pPr>
              <a:lnSpc>
                <a:spcPct val="100000"/>
              </a:lnSpc>
            </a:pPr>
            <a:r>
              <a:rPr lang="en-US" dirty="0"/>
              <a:t>Client and CFS have living expenses in common</a:t>
            </a:r>
          </a:p>
          <a:p>
            <a:pPr>
              <a:lnSpc>
                <a:spcPct val="150000"/>
              </a:lnSpc>
            </a:pPr>
            <a:r>
              <a:rPr lang="en-US" dirty="0"/>
              <a:t>Moving closer to solutions</a:t>
            </a:r>
          </a:p>
          <a:p>
            <a:pPr>
              <a:lnSpc>
                <a:spcPct val="150000"/>
              </a:lnSpc>
            </a:pPr>
            <a:r>
              <a:rPr lang="en-US" dirty="0"/>
              <a:t>Perceived as helpful and interested</a:t>
            </a:r>
          </a:p>
          <a:p>
            <a:pPr>
              <a:lnSpc>
                <a:spcPct val="100000"/>
              </a:lnSpc>
            </a:pPr>
            <a:r>
              <a:rPr lang="en-US" dirty="0"/>
              <a:t>Completing FPW lays the groundwork for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3374376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F6CB-A697-C5A6-C743-C61C9DA7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4: </a:t>
            </a:r>
            <a:r>
              <a:rPr lang="en-US" dirty="0"/>
              <a:t>Prioritize Concerns</a:t>
            </a:r>
          </a:p>
        </p:txBody>
      </p:sp>
      <p:sp>
        <p:nvSpPr>
          <p:cNvPr id="15" name="Title Placeholder 7">
            <a:extLst>
              <a:ext uri="{FF2B5EF4-FFF2-40B4-BE49-F238E27FC236}">
                <a16:creationId xmlns:a16="http://schemas.microsoft.com/office/drawing/2014/main" id="{C852B70F-A8E7-EEDB-088E-FD4C3AB6C596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" name="Group 2" descr="Graphic depicting prioritizing concerns.">
            <a:extLst>
              <a:ext uri="{FF2B5EF4-FFF2-40B4-BE49-F238E27FC236}">
                <a16:creationId xmlns:a16="http://schemas.microsoft.com/office/drawing/2014/main" id="{BF8A00A2-17AA-8812-D5FF-53738B1841DB}"/>
              </a:ext>
            </a:extLst>
          </p:cNvPr>
          <p:cNvGrpSpPr/>
          <p:nvPr/>
        </p:nvGrpSpPr>
        <p:grpSpPr>
          <a:xfrm>
            <a:off x="1970993" y="1918459"/>
            <a:ext cx="5572800" cy="3850484"/>
            <a:chOff x="1970993" y="1918459"/>
            <a:chExt cx="5572800" cy="38504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DF8DBA-6858-B0A6-054B-4D2F1C57C88D}"/>
                </a:ext>
              </a:extLst>
            </p:cNvPr>
            <p:cNvSpPr/>
            <p:nvPr/>
          </p:nvSpPr>
          <p:spPr>
            <a:xfrm>
              <a:off x="1970993" y="2847942"/>
              <a:ext cx="1857600" cy="2921001"/>
            </a:xfrm>
            <a:prstGeom prst="rect">
              <a:avLst/>
            </a:prstGeom>
            <a:solidFill>
              <a:srgbClr val="EEB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Rounded Rectangle 21">
              <a:extLst>
                <a:ext uri="{FF2B5EF4-FFF2-40B4-BE49-F238E27FC236}">
                  <a16:creationId xmlns:a16="http://schemas.microsoft.com/office/drawing/2014/main" id="{7006922A-1F75-484D-C1A5-DEC4F4A2864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0993" y="1939317"/>
              <a:ext cx="1857600" cy="1858963"/>
            </a:xfrm>
            <a:prstGeom prst="diamond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86173CA7-EF2D-BB1A-AAF0-61BF680C503D}"/>
                </a:ext>
              </a:extLst>
            </p:cNvPr>
            <p:cNvSpPr txBox="1">
              <a:spLocks/>
            </p:cNvSpPr>
            <p:nvPr/>
          </p:nvSpPr>
          <p:spPr>
            <a:xfrm>
              <a:off x="2036983" y="4272899"/>
              <a:ext cx="1745615" cy="1360789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8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Immediate</a:t>
              </a:r>
              <a:br>
                <a:rPr lang="en-US" sz="18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</a:t>
              </a:r>
              <a:br>
                <a:rPr lang="en-US" sz="18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Concerns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D66C5-4491-5C8E-E69D-424AB43F30F9}"/>
                </a:ext>
              </a:extLst>
            </p:cNvPr>
            <p:cNvSpPr/>
            <p:nvPr/>
          </p:nvSpPr>
          <p:spPr>
            <a:xfrm>
              <a:off x="3828593" y="2847942"/>
              <a:ext cx="1857600" cy="2921001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B24784DC-A13C-D90C-6662-67EE6AA630FA}"/>
                </a:ext>
              </a:extLst>
            </p:cNvPr>
            <p:cNvSpPr txBox="1">
              <a:spLocks/>
            </p:cNvSpPr>
            <p:nvPr/>
          </p:nvSpPr>
          <p:spPr>
            <a:xfrm>
              <a:off x="3894583" y="4272899"/>
              <a:ext cx="1745615" cy="1360789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Pressing Financial Concerns</a:t>
              </a:r>
            </a:p>
          </p:txBody>
        </p:sp>
        <p:pic>
          <p:nvPicPr>
            <p:cNvPr id="9" name="Rounded Rectangle 23">
              <a:extLst>
                <a:ext uri="{FF2B5EF4-FFF2-40B4-BE49-F238E27FC236}">
                  <a16:creationId xmlns:a16="http://schemas.microsoft.com/office/drawing/2014/main" id="{F4330C3E-0AEA-6693-9F5B-D9FA6C4DE46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28593" y="1918460"/>
              <a:ext cx="1857600" cy="1858963"/>
            </a:xfrm>
            <a:prstGeom prst="diamond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C6D5F5-8438-EC1F-3E5D-DD7E6282FBAB}"/>
                </a:ext>
              </a:extLst>
            </p:cNvPr>
            <p:cNvSpPr/>
            <p:nvPr/>
          </p:nvSpPr>
          <p:spPr>
            <a:xfrm>
              <a:off x="5676196" y="2847942"/>
              <a:ext cx="1857600" cy="2921001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F4FA43C7-29FA-5FB0-952D-7F22505BC28F}"/>
                </a:ext>
              </a:extLst>
            </p:cNvPr>
            <p:cNvSpPr txBox="1">
              <a:spLocks/>
            </p:cNvSpPr>
            <p:nvPr/>
          </p:nvSpPr>
          <p:spPr>
            <a:xfrm>
              <a:off x="5742186" y="4272899"/>
              <a:ext cx="1745615" cy="1360789"/>
            </a:xfrm>
            <a:prstGeom prst="rect">
              <a:avLst/>
            </a:prstGeom>
            <a:effectLst/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0707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  <a:defRPr/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Long-Term Financial Concerns</a:t>
              </a:r>
            </a:p>
          </p:txBody>
        </p:sp>
        <p:pic>
          <p:nvPicPr>
            <p:cNvPr id="12" name="Rounded Rectangle 25">
              <a:extLst>
                <a:ext uri="{FF2B5EF4-FFF2-40B4-BE49-F238E27FC236}">
                  <a16:creationId xmlns:a16="http://schemas.microsoft.com/office/drawing/2014/main" id="{9BC2392B-8431-E1E9-2F4A-02629B5ABB3B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6193" y="1918459"/>
              <a:ext cx="1857600" cy="1858963"/>
            </a:xfrm>
            <a:prstGeom prst="diamond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val 12" descr="Oval containing the page number.">
            <a:extLst>
              <a:ext uri="{FF2B5EF4-FFF2-40B4-BE49-F238E27FC236}">
                <a16:creationId xmlns:a16="http://schemas.microsoft.com/office/drawing/2014/main" id="{391E6786-F70A-A948-8C99-76F5EA097A42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4A2D28A6-85FA-3BE0-29C0-1272DE39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5-10</a:t>
            </a:r>
          </a:p>
        </p:txBody>
      </p:sp>
    </p:spTree>
    <p:extLst>
      <p:ext uri="{BB962C8B-B14F-4D97-AF65-F5344CB8AC3E}">
        <p14:creationId xmlns:p14="http://schemas.microsoft.com/office/powerpoint/2010/main" val="421395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4C380-9BA3-6822-E142-0FD1883F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Appropriate Referrals</a:t>
            </a:r>
          </a:p>
        </p:txBody>
      </p:sp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E3E5728B-08A4-5863-F6E0-ECF498B883AB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5395-8734-3E52-4541-82A5A82DD8A9}"/>
              </a:ext>
            </a:extLst>
          </p:cNvPr>
          <p:cNvSpPr txBox="1">
            <a:spLocks/>
          </p:cNvSpPr>
          <p:nvPr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Community support</a:t>
            </a:r>
          </a:p>
          <a:p>
            <a:r>
              <a:rPr lang="en-US" dirty="0"/>
              <a:t>Installation military and family support center</a:t>
            </a:r>
          </a:p>
          <a:p>
            <a:r>
              <a:rPr lang="en-US" dirty="0"/>
              <a:t>Personal Financial Manager or Personal Financial Counselor</a:t>
            </a:r>
          </a:p>
          <a:p>
            <a:r>
              <a:rPr lang="en-US" dirty="0"/>
              <a:t>Additional resources will be covered later in the class</a:t>
            </a:r>
          </a:p>
        </p:txBody>
      </p:sp>
    </p:spTree>
    <p:extLst>
      <p:ext uri="{BB962C8B-B14F-4D97-AF65-F5344CB8AC3E}">
        <p14:creationId xmlns:p14="http://schemas.microsoft.com/office/powerpoint/2010/main" val="218110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D574-9610-22C1-F406-1A440A33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7F4BB-30E3-BFAF-AAAB-43E9D7F2A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Solution-focused Financial Counseling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8-Step Counseling Cycle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Financial Counseling Tools</a:t>
            </a:r>
          </a:p>
        </p:txBody>
      </p:sp>
      <p:pic>
        <p:nvPicPr>
          <p:cNvPr id="18" name="Picture 17" descr="A group of people in military uniforms discussing.">
            <a:extLst>
              <a:ext uri="{FF2B5EF4-FFF2-40B4-BE49-F238E27FC236}">
                <a16:creationId xmlns:a16="http://schemas.microsoft.com/office/drawing/2014/main" id="{F65AF1C1-EFE8-DCD9-08D5-57CB926A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44" y="3739525"/>
            <a:ext cx="3263566" cy="2447674"/>
          </a:xfrm>
          <a:prstGeom prst="rect">
            <a:avLst/>
          </a:prstGeom>
        </p:spPr>
      </p:pic>
      <p:pic>
        <p:nvPicPr>
          <p:cNvPr id="16" name="Picture 15" descr="Graphic depicting The 8-Step Counseling Cycle.">
            <a:extLst>
              <a:ext uri="{FF2B5EF4-FFF2-40B4-BE49-F238E27FC236}">
                <a16:creationId xmlns:a16="http://schemas.microsoft.com/office/drawing/2014/main" id="{244A7A2A-61E8-E2B7-CB73-B1310052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24" y="3739525"/>
            <a:ext cx="2495550" cy="24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6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426F-1CD7-D1EC-132C-22ED7FB4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5: </a:t>
            </a:r>
            <a:r>
              <a:rPr lang="en-US" dirty="0"/>
              <a:t>Explore Options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023A2B82-283F-E0EF-F547-0C469B6A2932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42433277-8A6B-8FF6-F6BB-4FEDEFCCE279}"/>
              </a:ext>
            </a:extLst>
          </p:cNvPr>
          <p:cNvSpPr/>
          <p:nvPr/>
        </p:nvSpPr>
        <p:spPr>
          <a:xfrm>
            <a:off x="2337270" y="1595848"/>
            <a:ext cx="6621378" cy="8289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 descr="Box highlighting bullet point.">
            <a:extLst>
              <a:ext uri="{FF2B5EF4-FFF2-40B4-BE49-F238E27FC236}">
                <a16:creationId xmlns:a16="http://schemas.microsoft.com/office/drawing/2014/main" id="{18846217-3BF2-A351-026D-491D29689F42}"/>
              </a:ext>
            </a:extLst>
          </p:cNvPr>
          <p:cNvSpPr/>
          <p:nvPr/>
        </p:nvSpPr>
        <p:spPr>
          <a:xfrm>
            <a:off x="2337270" y="3131312"/>
            <a:ext cx="6621378" cy="8289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 descr="Box highlighting bullet point.">
            <a:extLst>
              <a:ext uri="{FF2B5EF4-FFF2-40B4-BE49-F238E27FC236}">
                <a16:creationId xmlns:a16="http://schemas.microsoft.com/office/drawing/2014/main" id="{E7AC8BA5-2230-40B1-8DB0-FB87B1C0AC2E}"/>
              </a:ext>
            </a:extLst>
          </p:cNvPr>
          <p:cNvSpPr/>
          <p:nvPr/>
        </p:nvSpPr>
        <p:spPr>
          <a:xfrm>
            <a:off x="2337270" y="4685746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562E-1A80-8960-5879-618B90FC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7257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Discuss the client’s thoughts about options</a:t>
            </a:r>
          </a:p>
          <a:p>
            <a:pPr>
              <a:lnSpc>
                <a:spcPct val="150000"/>
              </a:lnSpc>
            </a:pPr>
            <a:r>
              <a:rPr lang="en-US" dirty="0"/>
              <a:t>Discuss family members’ reaction</a:t>
            </a:r>
          </a:p>
          <a:p>
            <a:pPr>
              <a:lnSpc>
                <a:spcPct val="100000"/>
              </a:lnSpc>
            </a:pPr>
            <a:r>
              <a:rPr lang="en-US" dirty="0"/>
              <a:t>Determine benefits and risks of each option</a:t>
            </a:r>
          </a:p>
          <a:p>
            <a:pPr>
              <a:lnSpc>
                <a:spcPct val="150000"/>
              </a:lnSpc>
            </a:pPr>
            <a:r>
              <a:rPr lang="en-US" dirty="0"/>
              <a:t>Determine the cost of inaction</a:t>
            </a:r>
          </a:p>
          <a:p>
            <a:pPr>
              <a:lnSpc>
                <a:spcPct val="150000"/>
              </a:lnSpc>
            </a:pPr>
            <a:r>
              <a:rPr lang="en-US" dirty="0"/>
              <a:t>Consider potential legal implications</a:t>
            </a:r>
          </a:p>
          <a:p>
            <a:endParaRPr lang="en-US" dirty="0"/>
          </a:p>
        </p:txBody>
      </p:sp>
      <p:sp>
        <p:nvSpPr>
          <p:cNvPr id="10" name="Oval 9" descr="Oval containing the page number.">
            <a:extLst>
              <a:ext uri="{FF2B5EF4-FFF2-40B4-BE49-F238E27FC236}">
                <a16:creationId xmlns:a16="http://schemas.microsoft.com/office/drawing/2014/main" id="{B43F7F99-3ADC-B0E2-B293-9508BC1B3BD1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B4226A3F-3893-5A63-A68B-60FB87E5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3160925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426F-1CD7-D1EC-132C-22ED7FB4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6: </a:t>
            </a:r>
            <a:r>
              <a:rPr lang="en-US" dirty="0"/>
              <a:t>Construct Solutions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023A2B82-283F-E0EF-F547-0C469B6A2932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Rectangle 12" descr="Box highlighting bullet point.">
            <a:extLst>
              <a:ext uri="{FF2B5EF4-FFF2-40B4-BE49-F238E27FC236}">
                <a16:creationId xmlns:a16="http://schemas.microsoft.com/office/drawing/2014/main" id="{A0F6A1C5-5BC3-8BBB-F8E1-019DFC134F24}"/>
              </a:ext>
            </a:extLst>
          </p:cNvPr>
          <p:cNvSpPr/>
          <p:nvPr/>
        </p:nvSpPr>
        <p:spPr>
          <a:xfrm>
            <a:off x="2337272" y="1606213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6251B154-5F8A-161C-AA1C-1FAEFFC42744}"/>
              </a:ext>
            </a:extLst>
          </p:cNvPr>
          <p:cNvSpPr/>
          <p:nvPr/>
        </p:nvSpPr>
        <p:spPr>
          <a:xfrm>
            <a:off x="2337269" y="3119867"/>
            <a:ext cx="6621378" cy="8289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 descr="Box highlighting bullet point.">
            <a:extLst>
              <a:ext uri="{FF2B5EF4-FFF2-40B4-BE49-F238E27FC236}">
                <a16:creationId xmlns:a16="http://schemas.microsoft.com/office/drawing/2014/main" id="{E7AC8BA5-2230-40B1-8DB0-FB87B1C0AC2E}"/>
              </a:ext>
            </a:extLst>
          </p:cNvPr>
          <p:cNvSpPr/>
          <p:nvPr/>
        </p:nvSpPr>
        <p:spPr>
          <a:xfrm>
            <a:off x="2337271" y="4710463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562E-1A80-8960-5879-618B90FC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0" y="1563856"/>
            <a:ext cx="6621379" cy="47257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Chunk problem down into smaller parts</a:t>
            </a:r>
          </a:p>
          <a:p>
            <a:pPr>
              <a:lnSpc>
                <a:spcPct val="100000"/>
              </a:lnSpc>
            </a:pPr>
            <a:r>
              <a:rPr lang="en-US" dirty="0"/>
              <a:t>Assist client in finding solutions to implement immediately</a:t>
            </a:r>
          </a:p>
          <a:p>
            <a:pPr>
              <a:lnSpc>
                <a:spcPct val="100000"/>
              </a:lnSpc>
            </a:pPr>
            <a:r>
              <a:rPr lang="en-US" kern="700" dirty="0"/>
              <a:t>The client must make the choice, not the CFS</a:t>
            </a:r>
          </a:p>
          <a:p>
            <a:pPr>
              <a:lnSpc>
                <a:spcPct val="150000"/>
              </a:lnSpc>
            </a:pPr>
            <a:r>
              <a:rPr lang="en-US" dirty="0"/>
              <a:t>Stress that solutions require change</a:t>
            </a:r>
          </a:p>
          <a:p>
            <a:pPr>
              <a:lnSpc>
                <a:spcPct val="150000"/>
              </a:lnSpc>
            </a:pPr>
            <a:r>
              <a:rPr lang="en-US" dirty="0"/>
              <a:t>Include spouse in finding solutions</a:t>
            </a:r>
          </a:p>
          <a:p>
            <a:endParaRPr lang="en-US" dirty="0"/>
          </a:p>
        </p:txBody>
      </p:sp>
      <p:sp>
        <p:nvSpPr>
          <p:cNvPr id="10" name="Oval 9" descr="Oval containing the page number.">
            <a:extLst>
              <a:ext uri="{FF2B5EF4-FFF2-40B4-BE49-F238E27FC236}">
                <a16:creationId xmlns:a16="http://schemas.microsoft.com/office/drawing/2014/main" id="{B43F7F99-3ADC-B0E2-B293-9508BC1B3BD1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B4226A3F-3893-5A63-A68B-60FB87E5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3960180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8E99-2B2A-BA17-28E5-3763D95B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 Solutions </a:t>
            </a:r>
            <a:r>
              <a:rPr lang="en-US" sz="2000" dirty="0"/>
              <a:t>(continued)</a:t>
            </a:r>
          </a:p>
        </p:txBody>
      </p:sp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2C059B7B-EE0E-D53C-0DCC-FA99383753A1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Rectangle 10" descr="Box highlighting bullet point.">
            <a:extLst>
              <a:ext uri="{FF2B5EF4-FFF2-40B4-BE49-F238E27FC236}">
                <a16:creationId xmlns:a16="http://schemas.microsoft.com/office/drawing/2014/main" id="{ACF85A2C-AA65-55BD-1F8C-CB14E6440FC9}"/>
              </a:ext>
            </a:extLst>
          </p:cNvPr>
          <p:cNvSpPr/>
          <p:nvPr/>
        </p:nvSpPr>
        <p:spPr>
          <a:xfrm>
            <a:off x="2337272" y="1606213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 descr="Box highlighting bullet point.">
            <a:extLst>
              <a:ext uri="{FF2B5EF4-FFF2-40B4-BE49-F238E27FC236}">
                <a16:creationId xmlns:a16="http://schemas.microsoft.com/office/drawing/2014/main" id="{7EDC9211-6F8E-09C5-9EDF-536BBB7BEBF7}"/>
              </a:ext>
            </a:extLst>
          </p:cNvPr>
          <p:cNvSpPr/>
          <p:nvPr/>
        </p:nvSpPr>
        <p:spPr>
          <a:xfrm>
            <a:off x="2337272" y="3152305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2BDAA-AD82-E9B9-8A92-EE495650D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Complete the Action Plan</a:t>
            </a:r>
          </a:p>
          <a:p>
            <a:pPr>
              <a:lnSpc>
                <a:spcPct val="100000"/>
              </a:lnSpc>
            </a:pPr>
            <a:r>
              <a:rPr lang="en-US" dirty="0"/>
              <a:t>Use the FPW remarks and recommendation blocks</a:t>
            </a:r>
          </a:p>
          <a:p>
            <a:pPr>
              <a:lnSpc>
                <a:spcPct val="150000"/>
              </a:lnSpc>
            </a:pPr>
            <a:r>
              <a:rPr lang="en-US" dirty="0"/>
              <a:t>Complete the Projected column of FPW</a:t>
            </a:r>
          </a:p>
          <a:p>
            <a:pPr>
              <a:lnSpc>
                <a:spcPct val="150000"/>
              </a:lnSpc>
            </a:pPr>
            <a:r>
              <a:rPr lang="en-US" dirty="0"/>
              <a:t>Compute the new bottom line</a:t>
            </a:r>
          </a:p>
        </p:txBody>
      </p:sp>
      <p:sp>
        <p:nvSpPr>
          <p:cNvPr id="5" name="Oval 4" descr="Oval containing the page number.">
            <a:extLst>
              <a:ext uri="{FF2B5EF4-FFF2-40B4-BE49-F238E27FC236}">
                <a16:creationId xmlns:a16="http://schemas.microsoft.com/office/drawing/2014/main" id="{7FE4C4CD-7C45-D96C-02E6-38F46AE888C7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12765CC-4D64-71F5-C595-49F5E6F54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3944540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8E99-2B2A-BA17-28E5-3763D95B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7: </a:t>
            </a:r>
            <a:r>
              <a:rPr lang="en-US" dirty="0"/>
              <a:t>Implement the Plan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88A2A9BF-30C3-09A8-52DC-12194C0FF03A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Rectangle 10" descr="Box highlighting bullet point.">
            <a:extLst>
              <a:ext uri="{FF2B5EF4-FFF2-40B4-BE49-F238E27FC236}">
                <a16:creationId xmlns:a16="http://schemas.microsoft.com/office/drawing/2014/main" id="{ACF85A2C-AA65-55BD-1F8C-CB14E6440FC9}"/>
              </a:ext>
            </a:extLst>
          </p:cNvPr>
          <p:cNvSpPr/>
          <p:nvPr/>
        </p:nvSpPr>
        <p:spPr>
          <a:xfrm>
            <a:off x="2337271" y="1639300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 descr="Box highlighting bullet point.">
            <a:extLst>
              <a:ext uri="{FF2B5EF4-FFF2-40B4-BE49-F238E27FC236}">
                <a16:creationId xmlns:a16="http://schemas.microsoft.com/office/drawing/2014/main" id="{7EDC9211-6F8E-09C5-9EDF-536BBB7BEBF7}"/>
              </a:ext>
            </a:extLst>
          </p:cNvPr>
          <p:cNvSpPr/>
          <p:nvPr/>
        </p:nvSpPr>
        <p:spPr>
          <a:xfrm>
            <a:off x="2337271" y="2984954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 descr="Box highlighting bullet point.">
            <a:extLst>
              <a:ext uri="{FF2B5EF4-FFF2-40B4-BE49-F238E27FC236}">
                <a16:creationId xmlns:a16="http://schemas.microsoft.com/office/drawing/2014/main" id="{CDB04EBA-C351-EF7F-DD98-C5D259C7D0D1}"/>
              </a:ext>
            </a:extLst>
          </p:cNvPr>
          <p:cNvSpPr/>
          <p:nvPr/>
        </p:nvSpPr>
        <p:spPr>
          <a:xfrm>
            <a:off x="2337271" y="4330608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2BDAA-AD82-E9B9-8A92-EE495650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62137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Help client evaluate 1</a:t>
            </a:r>
            <a:r>
              <a:rPr lang="en-US" baseline="30000" dirty="0"/>
              <a:t>st</a:t>
            </a:r>
            <a:r>
              <a:rPr lang="en-US" dirty="0"/>
              <a:t> and 15</a:t>
            </a:r>
            <a:r>
              <a:rPr lang="en-US" baseline="30000" dirty="0"/>
              <a:t>th</a:t>
            </a:r>
            <a:r>
              <a:rPr lang="en-US" dirty="0"/>
              <a:t> spending</a:t>
            </a:r>
          </a:p>
          <a:p>
            <a:pPr>
              <a:lnSpc>
                <a:spcPct val="150000"/>
              </a:lnSpc>
            </a:pPr>
            <a:r>
              <a:rPr lang="en-US" dirty="0"/>
              <a:t>Choose options to start immediately</a:t>
            </a:r>
          </a:p>
          <a:p>
            <a:pPr>
              <a:lnSpc>
                <a:spcPct val="150000"/>
              </a:lnSpc>
            </a:pPr>
            <a:r>
              <a:rPr lang="en-US" dirty="0"/>
              <a:t>Explain how to track expenditures</a:t>
            </a:r>
          </a:p>
          <a:p>
            <a:pPr>
              <a:lnSpc>
                <a:spcPct val="150000"/>
              </a:lnSpc>
            </a:pPr>
            <a:r>
              <a:rPr lang="en-US" dirty="0"/>
              <a:t>Emphasize family involvement</a:t>
            </a:r>
          </a:p>
          <a:p>
            <a:pPr>
              <a:lnSpc>
                <a:spcPct val="150000"/>
              </a:lnSpc>
            </a:pPr>
            <a:r>
              <a:rPr lang="en-US" dirty="0"/>
              <a:t>Summarize session</a:t>
            </a:r>
          </a:p>
          <a:p>
            <a:pPr>
              <a:lnSpc>
                <a:spcPct val="150000"/>
              </a:lnSpc>
            </a:pPr>
            <a:r>
              <a:rPr lang="en-US" dirty="0"/>
              <a:t>Schedule follow-up session, if needed</a:t>
            </a:r>
          </a:p>
        </p:txBody>
      </p:sp>
      <p:sp>
        <p:nvSpPr>
          <p:cNvPr id="8" name="Oval 7" descr="Oval containing the page number.">
            <a:extLst>
              <a:ext uri="{FF2B5EF4-FFF2-40B4-BE49-F238E27FC236}">
                <a16:creationId xmlns:a16="http://schemas.microsoft.com/office/drawing/2014/main" id="{250F46A2-7570-7AE7-55DE-11645BDEC5BF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89415D30-3C8B-2188-966D-DEA237566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5-11</a:t>
            </a:r>
          </a:p>
        </p:txBody>
      </p:sp>
    </p:spTree>
    <p:extLst>
      <p:ext uri="{BB962C8B-B14F-4D97-AF65-F5344CB8AC3E}">
        <p14:creationId xmlns:p14="http://schemas.microsoft.com/office/powerpoint/2010/main" val="348636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8E99-2B2A-BA17-28E5-3763D95B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8: </a:t>
            </a:r>
            <a:r>
              <a:rPr lang="en-US" dirty="0"/>
              <a:t>Monitor and Follow Up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88A2A9BF-30C3-09A8-52DC-12194C0FF03A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ectangle 10" descr="Box highlighting bullet point.">
            <a:extLst>
              <a:ext uri="{FF2B5EF4-FFF2-40B4-BE49-F238E27FC236}">
                <a16:creationId xmlns:a16="http://schemas.microsoft.com/office/drawing/2014/main" id="{ACF85A2C-AA65-55BD-1F8C-CB14E6440FC9}"/>
              </a:ext>
            </a:extLst>
          </p:cNvPr>
          <p:cNvSpPr/>
          <p:nvPr/>
        </p:nvSpPr>
        <p:spPr>
          <a:xfrm>
            <a:off x="2337271" y="1639300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 descr="Box highlighting bullet point.">
            <a:extLst>
              <a:ext uri="{FF2B5EF4-FFF2-40B4-BE49-F238E27FC236}">
                <a16:creationId xmlns:a16="http://schemas.microsoft.com/office/drawing/2014/main" id="{7EDC9211-6F8E-09C5-9EDF-536BBB7BEBF7}"/>
              </a:ext>
            </a:extLst>
          </p:cNvPr>
          <p:cNvSpPr/>
          <p:nvPr/>
        </p:nvSpPr>
        <p:spPr>
          <a:xfrm>
            <a:off x="2337271" y="2943858"/>
            <a:ext cx="6621378" cy="8289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 descr="Box highlighting bullet point.">
            <a:extLst>
              <a:ext uri="{FF2B5EF4-FFF2-40B4-BE49-F238E27FC236}">
                <a16:creationId xmlns:a16="http://schemas.microsoft.com/office/drawing/2014/main" id="{CDB04EBA-C351-EF7F-DD98-C5D259C7D0D1}"/>
              </a:ext>
            </a:extLst>
          </p:cNvPr>
          <p:cNvSpPr/>
          <p:nvPr/>
        </p:nvSpPr>
        <p:spPr>
          <a:xfrm>
            <a:off x="2337271" y="4505028"/>
            <a:ext cx="6621378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 descr="Oval containing the page number.">
            <a:extLst>
              <a:ext uri="{FF2B5EF4-FFF2-40B4-BE49-F238E27FC236}">
                <a16:creationId xmlns:a16="http://schemas.microsoft.com/office/drawing/2014/main" id="{250F46A2-7570-7AE7-55DE-11645BDEC5BF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89415D30-3C8B-2188-966D-DEA237566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5C0429-D111-DCDA-6A12-50C1ADB28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5"/>
            <a:ext cx="6621378" cy="50303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Find out what is working</a:t>
            </a:r>
          </a:p>
          <a:p>
            <a:pPr>
              <a:lnSpc>
                <a:spcPct val="150000"/>
              </a:lnSpc>
            </a:pPr>
            <a:r>
              <a:rPr lang="en-US" dirty="0"/>
              <a:t>Begin counseling cycle again</a:t>
            </a:r>
          </a:p>
          <a:p>
            <a:pPr>
              <a:lnSpc>
                <a:spcPct val="100000"/>
              </a:lnSpc>
            </a:pPr>
            <a:r>
              <a:rPr lang="en-US" dirty="0"/>
              <a:t>Use new information to address next concern</a:t>
            </a:r>
          </a:p>
          <a:p>
            <a:pPr>
              <a:lnSpc>
                <a:spcPct val="150000"/>
              </a:lnSpc>
            </a:pPr>
            <a:r>
              <a:rPr lang="en-US" dirty="0"/>
              <a:t>Designate future counseling, if needed</a:t>
            </a:r>
          </a:p>
          <a:p>
            <a:pPr>
              <a:lnSpc>
                <a:spcPct val="150000"/>
              </a:lnSpc>
            </a:pPr>
            <a:r>
              <a:rPr lang="en-US" dirty="0"/>
              <a:t>Summarize session</a:t>
            </a:r>
          </a:p>
          <a:p>
            <a:pPr>
              <a:lnSpc>
                <a:spcPct val="150000"/>
              </a:lnSpc>
            </a:pPr>
            <a:r>
              <a:rPr lang="en-US" dirty="0"/>
              <a:t>Follow up with referrals, if needed</a:t>
            </a:r>
          </a:p>
        </p:txBody>
      </p:sp>
    </p:spTree>
    <p:extLst>
      <p:ext uri="{BB962C8B-B14F-4D97-AF65-F5344CB8AC3E}">
        <p14:creationId xmlns:p14="http://schemas.microsoft.com/office/powerpoint/2010/main" val="1314839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7B0E2-AA44-DC0D-3B42-45B84832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in Financial Recovery</a:t>
            </a:r>
          </a:p>
        </p:txBody>
      </p:sp>
      <p:grpSp>
        <p:nvGrpSpPr>
          <p:cNvPr id="3" name="Group 2" descr="Graphic depicting The 8-Step Counseling Cycle.">
            <a:extLst>
              <a:ext uri="{FF2B5EF4-FFF2-40B4-BE49-F238E27FC236}">
                <a16:creationId xmlns:a16="http://schemas.microsoft.com/office/drawing/2014/main" id="{2BEBD28E-F174-3263-0454-347F91D28921}"/>
              </a:ext>
            </a:extLst>
          </p:cNvPr>
          <p:cNvGrpSpPr/>
          <p:nvPr/>
        </p:nvGrpSpPr>
        <p:grpSpPr>
          <a:xfrm>
            <a:off x="1938814" y="1504873"/>
            <a:ext cx="5266372" cy="5157507"/>
            <a:chOff x="1938814" y="1504873"/>
            <a:chExt cx="5266372" cy="51575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452868-0F3E-7846-39A3-66ADBE7EC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8814" y="1504873"/>
              <a:ext cx="5266372" cy="5157507"/>
            </a:xfrm>
            <a:prstGeom prst="rect">
              <a:avLst/>
            </a:prstGeom>
          </p:spPr>
        </p:pic>
        <p:sp>
          <p:nvSpPr>
            <p:cNvPr id="6" name="CuadroTexto 9">
              <a:extLst>
                <a:ext uri="{FF2B5EF4-FFF2-40B4-BE49-F238E27FC236}">
                  <a16:creationId xmlns:a16="http://schemas.microsoft.com/office/drawing/2014/main" id="{AB0B0EF3-777F-9473-3A77-638274748E6A}"/>
                </a:ext>
              </a:extLst>
            </p:cNvPr>
            <p:cNvSpPr txBox="1"/>
            <p:nvPr/>
          </p:nvSpPr>
          <p:spPr>
            <a:xfrm>
              <a:off x="4966668" y="1805173"/>
              <a:ext cx="17035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500" b="1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s-MX" sz="15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5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Prepare </a:t>
              </a:r>
              <a:br>
                <a:rPr lang="en-US" altLang="en-US" sz="15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5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Counseling Session</a:t>
              </a:r>
            </a:p>
          </p:txBody>
        </p:sp>
        <p:sp>
          <p:nvSpPr>
            <p:cNvPr id="7" name="CuadroTexto 10">
              <a:extLst>
                <a:ext uri="{FF2B5EF4-FFF2-40B4-BE49-F238E27FC236}">
                  <a16:creationId xmlns:a16="http://schemas.microsoft.com/office/drawing/2014/main" id="{FF96AA24-24CE-FF55-B553-5832A7177465}"/>
                </a:ext>
              </a:extLst>
            </p:cNvPr>
            <p:cNvSpPr txBox="1"/>
            <p:nvPr/>
          </p:nvSpPr>
          <p:spPr>
            <a:xfrm>
              <a:off x="5827112" y="3094574"/>
              <a:ext cx="1378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50" b="1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55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55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the Relationship</a:t>
              </a:r>
            </a:p>
            <a:p>
              <a:pPr algn="ctr"/>
              <a:endParaRPr lang="en-US" altLang="en-US" sz="16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8" name="CuadroTexto 11">
              <a:extLst>
                <a:ext uri="{FF2B5EF4-FFF2-40B4-BE49-F238E27FC236}">
                  <a16:creationId xmlns:a16="http://schemas.microsoft.com/office/drawing/2014/main" id="{1B0E57BA-A199-F2F2-8A95-C2E56DF096AA}"/>
                </a:ext>
              </a:extLst>
            </p:cNvPr>
            <p:cNvSpPr txBox="1"/>
            <p:nvPr/>
          </p:nvSpPr>
          <p:spPr>
            <a:xfrm>
              <a:off x="5921083" y="4545500"/>
              <a:ext cx="11626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Gather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  <a:p>
              <a:endParaRPr lang="en-US" altLang="en-US" sz="16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9" name="CuadroTexto 12">
              <a:extLst>
                <a:ext uri="{FF2B5EF4-FFF2-40B4-BE49-F238E27FC236}">
                  <a16:creationId xmlns:a16="http://schemas.microsoft.com/office/drawing/2014/main" id="{021C5936-3B37-89AE-EF49-FA987B3098E4}"/>
                </a:ext>
              </a:extLst>
            </p:cNvPr>
            <p:cNvSpPr txBox="1"/>
            <p:nvPr/>
          </p:nvSpPr>
          <p:spPr>
            <a:xfrm>
              <a:off x="4718095" y="5515272"/>
              <a:ext cx="1162682" cy="80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Prioritize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Concerns</a:t>
              </a:r>
            </a:p>
          </p:txBody>
        </p:sp>
        <p:sp>
          <p:nvSpPr>
            <p:cNvPr id="10" name="CuadroTexto 13">
              <a:extLst>
                <a:ext uri="{FF2B5EF4-FFF2-40B4-BE49-F238E27FC236}">
                  <a16:creationId xmlns:a16="http://schemas.microsoft.com/office/drawing/2014/main" id="{A125E1DE-E572-95A2-7222-0CC71A0644FE}"/>
                </a:ext>
              </a:extLst>
            </p:cNvPr>
            <p:cNvSpPr txBox="1"/>
            <p:nvPr/>
          </p:nvSpPr>
          <p:spPr>
            <a:xfrm>
              <a:off x="3101270" y="5554744"/>
              <a:ext cx="1162682" cy="807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  <a:b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6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endParaRPr lang="en-US" altLang="en-US" sz="16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1" name="CuadroTexto 14">
              <a:extLst>
                <a:ext uri="{FF2B5EF4-FFF2-40B4-BE49-F238E27FC236}">
                  <a16:creationId xmlns:a16="http://schemas.microsoft.com/office/drawing/2014/main" id="{2721278E-B4D5-E226-83B2-57482BAD4EBD}"/>
                </a:ext>
              </a:extLst>
            </p:cNvPr>
            <p:cNvSpPr txBox="1"/>
            <p:nvPr/>
          </p:nvSpPr>
          <p:spPr>
            <a:xfrm>
              <a:off x="2195731" y="4344099"/>
              <a:ext cx="116268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alt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Construct Solutions</a:t>
              </a:r>
            </a:p>
          </p:txBody>
        </p:sp>
        <p:sp>
          <p:nvSpPr>
            <p:cNvPr id="12" name="CuadroTexto 15">
              <a:extLst>
                <a:ext uri="{FF2B5EF4-FFF2-40B4-BE49-F238E27FC236}">
                  <a16:creationId xmlns:a16="http://schemas.microsoft.com/office/drawing/2014/main" id="{E6F5B538-313F-5A4D-37F7-6D59D890D7AA}"/>
                </a:ext>
              </a:extLst>
            </p:cNvPr>
            <p:cNvSpPr txBox="1"/>
            <p:nvPr/>
          </p:nvSpPr>
          <p:spPr>
            <a:xfrm>
              <a:off x="2317152" y="2725711"/>
              <a:ext cx="1162682" cy="10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 the Plan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endParaRPr lang="en-US" altLang="en-US" sz="16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13" name="CuadroTexto 16">
              <a:extLst>
                <a:ext uri="{FF2B5EF4-FFF2-40B4-BE49-F238E27FC236}">
                  <a16:creationId xmlns:a16="http://schemas.microsoft.com/office/drawing/2014/main" id="{8746D4AF-4E54-1D11-FE28-C4515B1CA9FA}"/>
                </a:ext>
              </a:extLst>
            </p:cNvPr>
            <p:cNvSpPr txBox="1"/>
            <p:nvPr/>
          </p:nvSpPr>
          <p:spPr>
            <a:xfrm>
              <a:off x="3198255" y="1901518"/>
              <a:ext cx="1519840" cy="807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alt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Monitor and Follow Up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endParaRPr lang="en-US" altLang="en-US" sz="16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7CCD01-984E-8E34-9128-2FFC0404CDED}"/>
                </a:ext>
              </a:extLst>
            </p:cNvPr>
            <p:cNvSpPr/>
            <p:nvPr/>
          </p:nvSpPr>
          <p:spPr>
            <a:xfrm>
              <a:off x="3555502" y="3714013"/>
              <a:ext cx="2224293" cy="1062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2800" b="1" dirty="0">
                  <a:solidFill>
                    <a:srgbClr val="004072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The 8-Step Counseling Cycle</a:t>
              </a:r>
              <a:endParaRPr lang="en-US" sz="2800" b="1" dirty="0">
                <a:solidFill>
                  <a:srgbClr val="00407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 descr="Oval containing the page number.">
            <a:extLst>
              <a:ext uri="{FF2B5EF4-FFF2-40B4-BE49-F238E27FC236}">
                <a16:creationId xmlns:a16="http://schemas.microsoft.com/office/drawing/2014/main" id="{EFDD3529-502D-A267-88DD-24A1CF29A490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58C8735A-296E-97AC-F961-1FB57A0C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958675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8E99-2B2A-BA17-28E5-3763D95B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Counseling Tools</a:t>
            </a:r>
          </a:p>
        </p:txBody>
      </p:sp>
      <p:sp>
        <p:nvSpPr>
          <p:cNvPr id="11" name="Rectangle 10" descr="Box highlighting bullet point.">
            <a:extLst>
              <a:ext uri="{FF2B5EF4-FFF2-40B4-BE49-F238E27FC236}">
                <a16:creationId xmlns:a16="http://schemas.microsoft.com/office/drawing/2014/main" id="{ACF85A2C-AA65-55BD-1F8C-CB14E6440FC9}"/>
              </a:ext>
            </a:extLst>
          </p:cNvPr>
          <p:cNvSpPr/>
          <p:nvPr/>
        </p:nvSpPr>
        <p:spPr>
          <a:xfrm>
            <a:off x="2337271" y="1639300"/>
            <a:ext cx="670787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 descr="Box highlighting bullet point.">
            <a:extLst>
              <a:ext uri="{FF2B5EF4-FFF2-40B4-BE49-F238E27FC236}">
                <a16:creationId xmlns:a16="http://schemas.microsoft.com/office/drawing/2014/main" id="{17B22DB2-BE0C-BC6B-10A1-AFED9B524ADA}"/>
              </a:ext>
            </a:extLst>
          </p:cNvPr>
          <p:cNvSpPr/>
          <p:nvPr/>
        </p:nvSpPr>
        <p:spPr>
          <a:xfrm>
            <a:off x="2337271" y="2990976"/>
            <a:ext cx="670787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 descr="Box highlighting bullet point.">
            <a:extLst>
              <a:ext uri="{FF2B5EF4-FFF2-40B4-BE49-F238E27FC236}">
                <a16:creationId xmlns:a16="http://schemas.microsoft.com/office/drawing/2014/main" id="{BC5A479C-7054-1764-1457-5C26B375C784}"/>
              </a:ext>
            </a:extLst>
          </p:cNvPr>
          <p:cNvSpPr/>
          <p:nvPr/>
        </p:nvSpPr>
        <p:spPr>
          <a:xfrm>
            <a:off x="2337270" y="4342652"/>
            <a:ext cx="6707875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 descr="Box highlighting bullet point.">
            <a:extLst>
              <a:ext uri="{FF2B5EF4-FFF2-40B4-BE49-F238E27FC236}">
                <a16:creationId xmlns:a16="http://schemas.microsoft.com/office/drawing/2014/main" id="{C704843E-ABC3-EB6D-5C9A-07793DFB7527}"/>
              </a:ext>
            </a:extLst>
          </p:cNvPr>
          <p:cNvSpPr/>
          <p:nvPr/>
        </p:nvSpPr>
        <p:spPr>
          <a:xfrm>
            <a:off x="2337271" y="5662990"/>
            <a:ext cx="670787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2BDAA-AD82-E9B9-8A92-EE495650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2" y="1563855"/>
            <a:ext cx="6806728" cy="47875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Sample Financial Counseling Checklist</a:t>
            </a:r>
          </a:p>
          <a:p>
            <a:pPr>
              <a:lnSpc>
                <a:spcPct val="150000"/>
              </a:lnSpc>
            </a:pPr>
            <a:r>
              <a:rPr lang="en-US" dirty="0"/>
              <a:t>Sample Appointment Email</a:t>
            </a:r>
          </a:p>
          <a:p>
            <a:pPr>
              <a:lnSpc>
                <a:spcPct val="150000"/>
              </a:lnSpc>
            </a:pPr>
            <a:r>
              <a:rPr lang="en-US" dirty="0"/>
              <a:t>Financial Counseling Book</a:t>
            </a:r>
          </a:p>
          <a:p>
            <a:pPr>
              <a:lnSpc>
                <a:spcPct val="150000"/>
              </a:lnSpc>
            </a:pPr>
            <a:r>
              <a:rPr lang="en-US" dirty="0"/>
              <a:t>Sample Privacy Act Statement</a:t>
            </a:r>
          </a:p>
          <a:p>
            <a:pPr>
              <a:lnSpc>
                <a:spcPct val="150000"/>
              </a:lnSpc>
            </a:pPr>
            <a:r>
              <a:rPr lang="en-US" kern="1000" spc="-90" dirty="0"/>
              <a:t>Guide to Writing a Case Narrative </a:t>
            </a:r>
            <a:r>
              <a:rPr lang="en-US" sz="2000" kern="1000" spc="-90" dirty="0"/>
              <a:t>(if required)</a:t>
            </a:r>
          </a:p>
          <a:p>
            <a:pPr>
              <a:lnSpc>
                <a:spcPct val="150000"/>
              </a:lnSpc>
            </a:pPr>
            <a:r>
              <a:rPr lang="en-US" dirty="0"/>
              <a:t>How Do You Rate as a Money Manager?</a:t>
            </a:r>
          </a:p>
          <a:p>
            <a:pPr>
              <a:lnSpc>
                <a:spcPct val="150000"/>
              </a:lnSpc>
            </a:pPr>
            <a:r>
              <a:rPr lang="en-US" dirty="0"/>
              <a:t>Financial Values Clarification</a:t>
            </a:r>
          </a:p>
        </p:txBody>
      </p:sp>
      <p:sp>
        <p:nvSpPr>
          <p:cNvPr id="6" name="Oval 5" descr="Oval containing the page number.">
            <a:extLst>
              <a:ext uri="{FF2B5EF4-FFF2-40B4-BE49-F238E27FC236}">
                <a16:creationId xmlns:a16="http://schemas.microsoft.com/office/drawing/2014/main" id="{63F8ADDD-C418-EBDF-B880-B73B527F922A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D60938B6-CA6B-4928-E0D8-24725FA3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844934"/>
            <a:ext cx="73269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5-6 to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5-13</a:t>
            </a:r>
          </a:p>
        </p:txBody>
      </p:sp>
    </p:spTree>
    <p:extLst>
      <p:ext uri="{BB962C8B-B14F-4D97-AF65-F5344CB8AC3E}">
        <p14:creationId xmlns:p14="http://schemas.microsoft.com/office/powerpoint/2010/main" val="203778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96DF81E2-2027-C3E1-7B3E-13FFF73AB8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2437" y="182295"/>
            <a:ext cx="6491817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Structure of Solution-focused Financial Counseling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16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5" descr="Box highlighting bullet point.">
            <a:extLst>
              <a:ext uri="{FF2B5EF4-FFF2-40B4-BE49-F238E27FC236}">
                <a16:creationId xmlns:a16="http://schemas.microsoft.com/office/drawing/2014/main" id="{9A487573-B67D-E933-7E5B-ADFE0D7629AC}"/>
              </a:ext>
            </a:extLst>
          </p:cNvPr>
          <p:cNvSpPr/>
          <p:nvPr/>
        </p:nvSpPr>
        <p:spPr>
          <a:xfrm>
            <a:off x="2332438" y="1628063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 descr="Box highlighting bullet point.">
            <a:extLst>
              <a:ext uri="{FF2B5EF4-FFF2-40B4-BE49-F238E27FC236}">
                <a16:creationId xmlns:a16="http://schemas.microsoft.com/office/drawing/2014/main" id="{B9C8D566-F677-F84F-C340-0B7372D98FE1}"/>
              </a:ext>
            </a:extLst>
          </p:cNvPr>
          <p:cNvSpPr/>
          <p:nvPr/>
        </p:nvSpPr>
        <p:spPr>
          <a:xfrm>
            <a:off x="2332437" y="2972702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54C48576-4FB2-D353-6D3C-0862301B9618}"/>
              </a:ext>
            </a:extLst>
          </p:cNvPr>
          <p:cNvSpPr/>
          <p:nvPr/>
        </p:nvSpPr>
        <p:spPr>
          <a:xfrm>
            <a:off x="2332437" y="4317341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F7F3E-EFCC-34EA-2722-821721213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Short-term</a:t>
            </a:r>
          </a:p>
          <a:p>
            <a:pPr>
              <a:lnSpc>
                <a:spcPct val="150000"/>
              </a:lnSpc>
            </a:pPr>
            <a:r>
              <a:rPr lang="en-US" dirty="0"/>
              <a:t>Goal-oriented</a:t>
            </a:r>
          </a:p>
          <a:p>
            <a:pPr>
              <a:lnSpc>
                <a:spcPct val="150000"/>
              </a:lnSpc>
            </a:pPr>
            <a:r>
              <a:rPr lang="en-US" dirty="0"/>
              <a:t>Task-centered</a:t>
            </a:r>
          </a:p>
          <a:p>
            <a:pPr>
              <a:lnSpc>
                <a:spcPct val="150000"/>
              </a:lnSpc>
            </a:pPr>
            <a:r>
              <a:rPr lang="en-US" dirty="0"/>
              <a:t>Positive</a:t>
            </a:r>
          </a:p>
          <a:p>
            <a:pPr>
              <a:lnSpc>
                <a:spcPct val="150000"/>
              </a:lnSpc>
            </a:pPr>
            <a:r>
              <a:rPr lang="en-US" dirty="0"/>
              <a:t>Encouraging</a:t>
            </a:r>
          </a:p>
          <a:p>
            <a:pPr>
              <a:lnSpc>
                <a:spcPct val="150000"/>
              </a:lnSpc>
            </a:pPr>
            <a:r>
              <a:rPr lang="en-US" dirty="0"/>
              <a:t>Client-generated solutions</a:t>
            </a:r>
          </a:p>
        </p:txBody>
      </p:sp>
      <p:sp>
        <p:nvSpPr>
          <p:cNvPr id="2" name="Oval 1" descr="Oval containing page number.">
            <a:extLst>
              <a:ext uri="{FF2B5EF4-FFF2-40B4-BE49-F238E27FC236}">
                <a16:creationId xmlns:a16="http://schemas.microsoft.com/office/drawing/2014/main" id="{13EBFA4A-6A57-43E4-BD82-DF7E695099C3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D8C8A004-D319-1B87-0D73-182FF1495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5-3</a:t>
            </a:r>
          </a:p>
        </p:txBody>
      </p:sp>
    </p:spTree>
    <p:extLst>
      <p:ext uri="{BB962C8B-B14F-4D97-AF65-F5344CB8AC3E}">
        <p14:creationId xmlns:p14="http://schemas.microsoft.com/office/powerpoint/2010/main" val="107215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954508-9981-8E30-69E9-734A851142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Solution-focused Financial Counseling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32E7-0583-7578-2FC7-89569F7AC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effective solutions</a:t>
            </a:r>
          </a:p>
          <a:p>
            <a:r>
              <a:rPr lang="en-US" dirty="0"/>
              <a:t>Interrupt and substitute behavior patterns</a:t>
            </a:r>
          </a:p>
          <a:p>
            <a:r>
              <a:rPr lang="en-US" dirty="0"/>
              <a:t>Have the client </a:t>
            </a:r>
            <a:r>
              <a:rPr lang="en-US" u="sng" dirty="0"/>
              <a:t>DO something</a:t>
            </a:r>
            <a:r>
              <a:rPr lang="en-US" dirty="0"/>
              <a:t>, no matter how small</a:t>
            </a:r>
          </a:p>
          <a:p>
            <a:r>
              <a:rPr lang="en-US" dirty="0"/>
              <a:t>A </a:t>
            </a:r>
            <a:r>
              <a:rPr lang="en-US" u="sng" dirty="0"/>
              <a:t>small change</a:t>
            </a:r>
            <a:r>
              <a:rPr lang="en-US" dirty="0"/>
              <a:t> can have a ripple effect</a:t>
            </a:r>
          </a:p>
          <a:p>
            <a:r>
              <a:rPr lang="en-US" dirty="0"/>
              <a:t>Find the difference that makes the difference</a:t>
            </a:r>
          </a:p>
        </p:txBody>
      </p:sp>
    </p:spTree>
    <p:extLst>
      <p:ext uri="{BB962C8B-B14F-4D97-AF65-F5344CB8AC3E}">
        <p14:creationId xmlns:p14="http://schemas.microsoft.com/office/powerpoint/2010/main" val="509261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4EB266-7135-FFD4-2BBF-95AEC84869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Applying SFFC: The Best Response</a:t>
            </a:r>
          </a:p>
        </p:txBody>
      </p:sp>
      <p:grpSp>
        <p:nvGrpSpPr>
          <p:cNvPr id="23" name="Group 22" descr="Speech bubble that says: “I can’t seem to save any money, no matter what I do.”&#10;">
            <a:extLst>
              <a:ext uri="{FF2B5EF4-FFF2-40B4-BE49-F238E27FC236}">
                <a16:creationId xmlns:a16="http://schemas.microsoft.com/office/drawing/2014/main" id="{81D205AA-C137-8594-D798-5A6FA5C7D2B6}"/>
              </a:ext>
            </a:extLst>
          </p:cNvPr>
          <p:cNvGrpSpPr/>
          <p:nvPr/>
        </p:nvGrpSpPr>
        <p:grpSpPr>
          <a:xfrm>
            <a:off x="1118565" y="2106386"/>
            <a:ext cx="2416629" cy="1583872"/>
            <a:chOff x="1118565" y="2106386"/>
            <a:chExt cx="2416629" cy="1583872"/>
          </a:xfrm>
        </p:grpSpPr>
        <p:sp>
          <p:nvSpPr>
            <p:cNvPr id="2" name="Rounded Rectangular Callout 1">
              <a:extLst>
                <a:ext uri="{FF2B5EF4-FFF2-40B4-BE49-F238E27FC236}">
                  <a16:creationId xmlns:a16="http://schemas.microsoft.com/office/drawing/2014/main" id="{1FBDF3A2-789B-FA5A-E75D-F7EFFAA1A2C5}"/>
                </a:ext>
              </a:extLst>
            </p:cNvPr>
            <p:cNvSpPr/>
            <p:nvPr/>
          </p:nvSpPr>
          <p:spPr>
            <a:xfrm>
              <a:off x="1118565" y="2106386"/>
              <a:ext cx="2416629" cy="1583872"/>
            </a:xfrm>
            <a:prstGeom prst="wedgeRoundRectCallout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9C01387-9788-2DF0-F1F6-34FD9ABFE2CC}"/>
                </a:ext>
              </a:extLst>
            </p:cNvPr>
            <p:cNvSpPr txBox="1">
              <a:spLocks/>
            </p:cNvSpPr>
            <p:nvPr/>
          </p:nvSpPr>
          <p:spPr>
            <a:xfrm>
              <a:off x="1297732" y="2246299"/>
              <a:ext cx="2058294" cy="14439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500" b="1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14325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itchFamily="2" charset="2"/>
                <a:buChar char="ü"/>
                <a:defRPr sz="20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7207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8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00090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6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542974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“I can’t seem to save any money, no matter what I do.”</a:t>
              </a:r>
            </a:p>
          </p:txBody>
        </p:sp>
      </p:grpSp>
      <p:grpSp>
        <p:nvGrpSpPr>
          <p:cNvPr id="24" name="Group 23" descr="Speech bubble that says: “I have no idea how much I spend on things each paycheck.”&#10;&#10;">
            <a:extLst>
              <a:ext uri="{FF2B5EF4-FFF2-40B4-BE49-F238E27FC236}">
                <a16:creationId xmlns:a16="http://schemas.microsoft.com/office/drawing/2014/main" id="{A47CD1A3-7BA9-ED94-63CE-624B0397D597}"/>
              </a:ext>
            </a:extLst>
          </p:cNvPr>
          <p:cNvGrpSpPr/>
          <p:nvPr/>
        </p:nvGrpSpPr>
        <p:grpSpPr>
          <a:xfrm>
            <a:off x="3718971" y="2105247"/>
            <a:ext cx="2416629" cy="1583872"/>
            <a:chOff x="3718971" y="2105247"/>
            <a:chExt cx="2416629" cy="1583872"/>
          </a:xfrm>
        </p:grpSpPr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CD386032-F1A6-2EC9-4235-84A15F12A6FF}"/>
                </a:ext>
              </a:extLst>
            </p:cNvPr>
            <p:cNvSpPr/>
            <p:nvPr/>
          </p:nvSpPr>
          <p:spPr>
            <a:xfrm>
              <a:off x="3718971" y="2105247"/>
              <a:ext cx="2416629" cy="1583872"/>
            </a:xfrm>
            <a:prstGeom prst="wedgeRoundRectCallout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50FBD4C-51C7-4942-C3DD-3D53C73AC12E}"/>
                </a:ext>
              </a:extLst>
            </p:cNvPr>
            <p:cNvSpPr txBox="1">
              <a:spLocks/>
            </p:cNvSpPr>
            <p:nvPr/>
          </p:nvSpPr>
          <p:spPr>
            <a:xfrm>
              <a:off x="3898138" y="2245160"/>
              <a:ext cx="2058294" cy="14439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500" b="1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14325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itchFamily="2" charset="2"/>
                <a:buChar char="ü"/>
                <a:defRPr sz="20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7207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8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00090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6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542974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“I have no idea how much I spend on things each paycheck.”</a:t>
              </a:r>
            </a:p>
          </p:txBody>
        </p:sp>
      </p:grpSp>
      <p:grpSp>
        <p:nvGrpSpPr>
          <p:cNvPr id="25" name="Group 24" descr="Speech bubble that says: “I’ve never had a budget and don’t know how to get started.”">
            <a:extLst>
              <a:ext uri="{FF2B5EF4-FFF2-40B4-BE49-F238E27FC236}">
                <a16:creationId xmlns:a16="http://schemas.microsoft.com/office/drawing/2014/main" id="{858BE4FE-36A4-2706-4DEC-1688D0693B1F}"/>
              </a:ext>
            </a:extLst>
          </p:cNvPr>
          <p:cNvGrpSpPr/>
          <p:nvPr/>
        </p:nvGrpSpPr>
        <p:grpSpPr>
          <a:xfrm>
            <a:off x="6314767" y="2106386"/>
            <a:ext cx="2416629" cy="1583872"/>
            <a:chOff x="6314767" y="2106386"/>
            <a:chExt cx="2416629" cy="1583872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048B4222-552E-704B-D2E6-3F8DCF41E1F5}"/>
                </a:ext>
              </a:extLst>
            </p:cNvPr>
            <p:cNvSpPr/>
            <p:nvPr/>
          </p:nvSpPr>
          <p:spPr>
            <a:xfrm>
              <a:off x="6314767" y="2106386"/>
              <a:ext cx="2416629" cy="1583872"/>
            </a:xfrm>
            <a:prstGeom prst="wedgeRoundRectCallout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98FB56AE-B57C-D684-8410-F5DBC08C9224}"/>
                </a:ext>
              </a:extLst>
            </p:cNvPr>
            <p:cNvSpPr txBox="1">
              <a:spLocks/>
            </p:cNvSpPr>
            <p:nvPr/>
          </p:nvSpPr>
          <p:spPr>
            <a:xfrm>
              <a:off x="6493934" y="2246299"/>
              <a:ext cx="2058294" cy="14439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500" b="1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14325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itchFamily="2" charset="2"/>
                <a:buChar char="ü"/>
                <a:defRPr sz="20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7207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8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00090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6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542974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“I’ve never had a budget and don’t know how to get started.”</a:t>
              </a:r>
            </a:p>
          </p:txBody>
        </p:sp>
      </p:grpSp>
      <p:grpSp>
        <p:nvGrpSpPr>
          <p:cNvPr id="26" name="Group 25" descr="Speech bubble that says: “I worry about money and my financial future and wonder if it even matters.”">
            <a:extLst>
              <a:ext uri="{FF2B5EF4-FFF2-40B4-BE49-F238E27FC236}">
                <a16:creationId xmlns:a16="http://schemas.microsoft.com/office/drawing/2014/main" id="{96CD1D93-3635-1E96-4FBD-87DD8C1B93D5}"/>
              </a:ext>
            </a:extLst>
          </p:cNvPr>
          <p:cNvGrpSpPr/>
          <p:nvPr/>
        </p:nvGrpSpPr>
        <p:grpSpPr>
          <a:xfrm>
            <a:off x="1760063" y="4409364"/>
            <a:ext cx="2416629" cy="1583872"/>
            <a:chOff x="1760063" y="4409364"/>
            <a:chExt cx="2416629" cy="1583872"/>
          </a:xfrm>
        </p:grpSpPr>
        <p:sp>
          <p:nvSpPr>
            <p:cNvPr id="17" name="Rounded Rectangular Callout 16">
              <a:extLst>
                <a:ext uri="{FF2B5EF4-FFF2-40B4-BE49-F238E27FC236}">
                  <a16:creationId xmlns:a16="http://schemas.microsoft.com/office/drawing/2014/main" id="{4F38B833-0BDC-9092-3049-003C72B152B4}"/>
                </a:ext>
              </a:extLst>
            </p:cNvPr>
            <p:cNvSpPr/>
            <p:nvPr/>
          </p:nvSpPr>
          <p:spPr>
            <a:xfrm>
              <a:off x="1760063" y="4409364"/>
              <a:ext cx="2416629" cy="1583872"/>
            </a:xfrm>
            <a:prstGeom prst="wedgeRoundRectCallout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E5BE3125-9058-495D-CE38-D928AB5B76A3}"/>
                </a:ext>
              </a:extLst>
            </p:cNvPr>
            <p:cNvSpPr txBox="1">
              <a:spLocks/>
            </p:cNvSpPr>
            <p:nvPr/>
          </p:nvSpPr>
          <p:spPr>
            <a:xfrm>
              <a:off x="1939230" y="4549277"/>
              <a:ext cx="2058294" cy="14439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500" b="1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14325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itchFamily="2" charset="2"/>
                <a:buChar char="ü"/>
                <a:defRPr sz="20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7207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8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00090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6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542974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“Why do I need to save money? I want to live for today.”</a:t>
              </a:r>
            </a:p>
          </p:txBody>
        </p:sp>
      </p:grpSp>
      <p:grpSp>
        <p:nvGrpSpPr>
          <p:cNvPr id="27" name="Group 26" descr="Speech bubble that says: “It’s not fair that everyone I know gets to have a nice car, eat out, and go have fun.”">
            <a:extLst>
              <a:ext uri="{FF2B5EF4-FFF2-40B4-BE49-F238E27FC236}">
                <a16:creationId xmlns:a16="http://schemas.microsoft.com/office/drawing/2014/main" id="{CF26747D-C6E9-F40C-2FFD-D08A506A9AAE}"/>
              </a:ext>
            </a:extLst>
          </p:cNvPr>
          <p:cNvGrpSpPr/>
          <p:nvPr/>
        </p:nvGrpSpPr>
        <p:grpSpPr>
          <a:xfrm>
            <a:off x="4355859" y="4409364"/>
            <a:ext cx="2416629" cy="1583872"/>
            <a:chOff x="4355859" y="4409364"/>
            <a:chExt cx="2416629" cy="1583872"/>
          </a:xfrm>
        </p:grpSpPr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48FD2045-5EB7-C59A-88DF-EAFF51F66A70}"/>
                </a:ext>
              </a:extLst>
            </p:cNvPr>
            <p:cNvSpPr/>
            <p:nvPr/>
          </p:nvSpPr>
          <p:spPr>
            <a:xfrm>
              <a:off x="4355859" y="4409364"/>
              <a:ext cx="2416629" cy="1583872"/>
            </a:xfrm>
            <a:prstGeom prst="wedgeRoundRectCallout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8509F23-656A-B16C-6961-4E9F7FE1B165}"/>
                </a:ext>
              </a:extLst>
            </p:cNvPr>
            <p:cNvSpPr txBox="1">
              <a:spLocks/>
            </p:cNvSpPr>
            <p:nvPr/>
          </p:nvSpPr>
          <p:spPr>
            <a:xfrm>
              <a:off x="4535026" y="4479320"/>
              <a:ext cx="2058294" cy="14439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500" b="1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14325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Wingdings" pitchFamily="2" charset="2"/>
                <a:buChar char="ü"/>
                <a:defRPr sz="20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7207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8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00090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6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542974" indent="-171442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Courier New" panose="02070309020205020404" pitchFamily="49" charset="0"/>
                <a:buChar char="o"/>
                <a:defRPr sz="1400" b="0" i="0" kern="1200">
                  <a:solidFill>
                    <a:srgbClr val="00407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“It’s not fair that everyone I know gets to have a nice car, eat out, and go have fun.”</a:t>
              </a:r>
            </a:p>
          </p:txBody>
        </p:sp>
      </p:grpSp>
      <p:sp>
        <p:nvSpPr>
          <p:cNvPr id="9" name="Oval 8" descr="Oval containing page number.">
            <a:extLst>
              <a:ext uri="{FF2B5EF4-FFF2-40B4-BE49-F238E27FC236}">
                <a16:creationId xmlns:a16="http://schemas.microsoft.com/office/drawing/2014/main" id="{0BFD4FB3-2E41-1CE0-8CB0-F3F06B70F0A7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69BCED3C-5B67-A86A-5BA5-2CB5BE437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5-4</a:t>
            </a:r>
          </a:p>
        </p:txBody>
      </p:sp>
    </p:spTree>
    <p:extLst>
      <p:ext uri="{BB962C8B-B14F-4D97-AF65-F5344CB8AC3E}">
        <p14:creationId xmlns:p14="http://schemas.microsoft.com/office/powerpoint/2010/main" val="428395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4A2-CEBE-AE02-D373-3406CB4D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8-Step Counseling Cycle</a:t>
            </a:r>
          </a:p>
        </p:txBody>
      </p:sp>
      <p:grpSp>
        <p:nvGrpSpPr>
          <p:cNvPr id="16" name="Group 15" descr="Graphic depicting The 8-Step Counseling Cycle.">
            <a:extLst>
              <a:ext uri="{FF2B5EF4-FFF2-40B4-BE49-F238E27FC236}">
                <a16:creationId xmlns:a16="http://schemas.microsoft.com/office/drawing/2014/main" id="{664FB0A6-E127-AF2B-0AA8-BB8AB1D0E06F}"/>
              </a:ext>
            </a:extLst>
          </p:cNvPr>
          <p:cNvGrpSpPr/>
          <p:nvPr/>
        </p:nvGrpSpPr>
        <p:grpSpPr>
          <a:xfrm>
            <a:off x="2337271" y="1481015"/>
            <a:ext cx="5299085" cy="5189544"/>
            <a:chOff x="1657769" y="1703507"/>
            <a:chExt cx="4560574" cy="44662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44CF71-FE96-695D-67C9-F3E40318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7769" y="1703507"/>
              <a:ext cx="4560574" cy="4466299"/>
            </a:xfrm>
            <a:prstGeom prst="ellipse">
              <a:avLst/>
            </a:prstGeom>
          </p:spPr>
        </p:pic>
        <p:sp>
          <p:nvSpPr>
            <p:cNvPr id="5" name="CuadroTexto 9">
              <a:extLst>
                <a:ext uri="{FF2B5EF4-FFF2-40B4-BE49-F238E27FC236}">
                  <a16:creationId xmlns:a16="http://schemas.microsoft.com/office/drawing/2014/main" id="{1D1B2723-7495-BB9F-F117-2FB217E94CF3}"/>
                </a:ext>
              </a:extLst>
            </p:cNvPr>
            <p:cNvSpPr txBox="1"/>
            <p:nvPr/>
          </p:nvSpPr>
          <p:spPr>
            <a:xfrm>
              <a:off x="3588047" y="1985541"/>
              <a:ext cx="2285952" cy="82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Prepare </a:t>
              </a:r>
              <a:br>
                <a:rPr 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Counseling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Session</a:t>
              </a:r>
              <a:endParaRPr lang="en-US" altLang="en-US" sz="14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uadroTexto 11">
              <a:extLst>
                <a:ext uri="{FF2B5EF4-FFF2-40B4-BE49-F238E27FC236}">
                  <a16:creationId xmlns:a16="http://schemas.microsoft.com/office/drawing/2014/main" id="{04FD425E-9F58-9D04-4C3A-05C823CE05A0}"/>
                </a:ext>
              </a:extLst>
            </p:cNvPr>
            <p:cNvSpPr txBox="1"/>
            <p:nvPr/>
          </p:nvSpPr>
          <p:spPr>
            <a:xfrm>
              <a:off x="5027446" y="4431625"/>
              <a:ext cx="1017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Gather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endPara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adroTexto 12">
              <a:extLst>
                <a:ext uri="{FF2B5EF4-FFF2-40B4-BE49-F238E27FC236}">
                  <a16:creationId xmlns:a16="http://schemas.microsoft.com/office/drawing/2014/main" id="{50E37293-1BD8-7ADA-CBF2-B4FC168CF4B0}"/>
                </a:ext>
              </a:extLst>
            </p:cNvPr>
            <p:cNvSpPr txBox="1"/>
            <p:nvPr/>
          </p:nvSpPr>
          <p:spPr>
            <a:xfrm>
              <a:off x="4061966" y="5262953"/>
              <a:ext cx="1017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Prioritize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Concerns</a:t>
              </a:r>
            </a:p>
          </p:txBody>
        </p:sp>
        <p:sp>
          <p:nvSpPr>
            <p:cNvPr id="8" name="CuadroTexto 13">
              <a:extLst>
                <a:ext uri="{FF2B5EF4-FFF2-40B4-BE49-F238E27FC236}">
                  <a16:creationId xmlns:a16="http://schemas.microsoft.com/office/drawing/2014/main" id="{1D8BEE38-6F4A-8D90-DB2F-E59F1CE1EC1C}"/>
                </a:ext>
              </a:extLst>
            </p:cNvPr>
            <p:cNvSpPr txBox="1"/>
            <p:nvPr/>
          </p:nvSpPr>
          <p:spPr>
            <a:xfrm>
              <a:off x="2714174" y="5262953"/>
              <a:ext cx="1017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14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Options</a:t>
              </a:r>
              <a:endPara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adroTexto 14">
              <a:extLst>
                <a:ext uri="{FF2B5EF4-FFF2-40B4-BE49-F238E27FC236}">
                  <a16:creationId xmlns:a16="http://schemas.microsoft.com/office/drawing/2014/main" id="{F4C9B487-1648-4C84-47EC-12A837E1763B}"/>
                </a:ext>
              </a:extLst>
            </p:cNvPr>
            <p:cNvSpPr txBox="1"/>
            <p:nvPr/>
          </p:nvSpPr>
          <p:spPr>
            <a:xfrm>
              <a:off x="1862963" y="4239095"/>
              <a:ext cx="101727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 Solutions</a:t>
              </a:r>
            </a:p>
          </p:txBody>
        </p:sp>
        <p:sp>
          <p:nvSpPr>
            <p:cNvPr id="10" name="CuadroTexto 15">
              <a:extLst>
                <a:ext uri="{FF2B5EF4-FFF2-40B4-BE49-F238E27FC236}">
                  <a16:creationId xmlns:a16="http://schemas.microsoft.com/office/drawing/2014/main" id="{613D1AA9-0CD7-99EB-4929-0D8999D7B378}"/>
                </a:ext>
              </a:extLst>
            </p:cNvPr>
            <p:cNvSpPr txBox="1"/>
            <p:nvPr/>
          </p:nvSpPr>
          <p:spPr>
            <a:xfrm>
              <a:off x="1956430" y="2935064"/>
              <a:ext cx="1017270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</a:t>
              </a:r>
            </a:p>
            <a:p>
              <a:pPr algn="ctr">
                <a:lnSpc>
                  <a:spcPct val="85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Plan</a:t>
              </a:r>
            </a:p>
          </p:txBody>
        </p:sp>
        <p:sp>
          <p:nvSpPr>
            <p:cNvPr id="11" name="CuadroTexto 16">
              <a:extLst>
                <a:ext uri="{FF2B5EF4-FFF2-40B4-BE49-F238E27FC236}">
                  <a16:creationId xmlns:a16="http://schemas.microsoft.com/office/drawing/2014/main" id="{1792E726-7492-09E8-9A25-C1BBC58B9DF5}"/>
                </a:ext>
              </a:extLst>
            </p:cNvPr>
            <p:cNvSpPr txBox="1"/>
            <p:nvPr/>
          </p:nvSpPr>
          <p:spPr>
            <a:xfrm>
              <a:off x="2859150" y="2005678"/>
              <a:ext cx="120429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 and Follow Up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CC403D-FDAC-CABC-5415-0F5E6B2A5247}"/>
                </a:ext>
              </a:extLst>
            </p:cNvPr>
            <p:cNvSpPr/>
            <p:nvPr/>
          </p:nvSpPr>
          <p:spPr>
            <a:xfrm>
              <a:off x="3030011" y="3575026"/>
              <a:ext cx="1946109" cy="958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2500" b="1" dirty="0">
                  <a:solidFill>
                    <a:srgbClr val="00416D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The 8-Step</a:t>
              </a:r>
            </a:p>
            <a:p>
              <a:pPr algn="ctr">
                <a:lnSpc>
                  <a:spcPct val="75000"/>
                </a:lnSpc>
              </a:pPr>
              <a:r>
                <a:rPr lang="en-US" sz="2500" b="1" dirty="0">
                  <a:solidFill>
                    <a:srgbClr val="00416D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Counseling</a:t>
              </a:r>
            </a:p>
            <a:p>
              <a:pPr algn="ctr">
                <a:lnSpc>
                  <a:spcPct val="75000"/>
                </a:lnSpc>
              </a:pPr>
              <a:r>
                <a:rPr lang="en-US" sz="2500" b="1" dirty="0">
                  <a:solidFill>
                    <a:srgbClr val="00416D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Cycle</a:t>
              </a:r>
            </a:p>
          </p:txBody>
        </p:sp>
        <p:sp>
          <p:nvSpPr>
            <p:cNvPr id="13" name="CuadroTexto 9">
              <a:extLst>
                <a:ext uri="{FF2B5EF4-FFF2-40B4-BE49-F238E27FC236}">
                  <a16:creationId xmlns:a16="http://schemas.microsoft.com/office/drawing/2014/main" id="{3B11A845-038D-1528-75FB-525660406CBC}"/>
                </a:ext>
              </a:extLst>
            </p:cNvPr>
            <p:cNvSpPr txBox="1"/>
            <p:nvPr/>
          </p:nvSpPr>
          <p:spPr>
            <a:xfrm>
              <a:off x="5024041" y="3056473"/>
              <a:ext cx="1190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the</a:t>
              </a:r>
            </a:p>
            <a:p>
              <a:pPr algn="ctr"/>
              <a:r>
                <a:rPr lang="en-US" altLang="en-US" sz="14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Relationship</a:t>
              </a:r>
            </a:p>
          </p:txBody>
        </p:sp>
      </p:grpSp>
      <p:sp>
        <p:nvSpPr>
          <p:cNvPr id="3" name="Oval 2" descr="Oval containing the page number.">
            <a:extLst>
              <a:ext uri="{FF2B5EF4-FFF2-40B4-BE49-F238E27FC236}">
                <a16:creationId xmlns:a16="http://schemas.microsoft.com/office/drawing/2014/main" id="{7E3496DA-7D9A-5807-D275-7FB449473E18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625CED78-B383-02D2-D068-DB1D34AC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20528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7690B053-0C84-FC2D-AD99-84858F0D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121113"/>
            <a:ext cx="5121001" cy="981202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1: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Prepare for the Counseling Session</a:t>
            </a:r>
            <a:endParaRPr lang="en-US" dirty="0"/>
          </a:p>
        </p:txBody>
      </p:sp>
      <p:sp>
        <p:nvSpPr>
          <p:cNvPr id="17" name="Title Placeholder 7">
            <a:extLst>
              <a:ext uri="{FF2B5EF4-FFF2-40B4-BE49-F238E27FC236}">
                <a16:creationId xmlns:a16="http://schemas.microsoft.com/office/drawing/2014/main" id="{3F9942A2-7B16-A994-87C8-04F376584F17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5" name="Group 4" descr="Graphic depicting how to prepare for the counseling session.">
            <a:extLst>
              <a:ext uri="{FF2B5EF4-FFF2-40B4-BE49-F238E27FC236}">
                <a16:creationId xmlns:a16="http://schemas.microsoft.com/office/drawing/2014/main" id="{430BBA22-AF8B-D905-946A-4A7E53118210}"/>
              </a:ext>
            </a:extLst>
          </p:cNvPr>
          <p:cNvGrpSpPr/>
          <p:nvPr/>
        </p:nvGrpSpPr>
        <p:grpSpPr>
          <a:xfrm>
            <a:off x="451774" y="2165862"/>
            <a:ext cx="8240451" cy="3612931"/>
            <a:chOff x="-112121" y="2281646"/>
            <a:chExt cx="8699861" cy="38143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E22CFA-D451-8609-139E-3DAAC97B32FB}"/>
                </a:ext>
              </a:extLst>
            </p:cNvPr>
            <p:cNvSpPr/>
            <p:nvPr/>
          </p:nvSpPr>
          <p:spPr>
            <a:xfrm>
              <a:off x="-112121" y="2281646"/>
              <a:ext cx="2769325" cy="836023"/>
            </a:xfrm>
            <a:prstGeom prst="rect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Schedule Appointment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726DF2-36E2-44D9-E20A-0321B01D39F7}"/>
                </a:ext>
              </a:extLst>
            </p:cNvPr>
            <p:cNvSpPr/>
            <p:nvPr/>
          </p:nvSpPr>
          <p:spPr>
            <a:xfrm>
              <a:off x="2657204" y="2281646"/>
              <a:ext cx="2769325" cy="836023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Obtain Data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45D713-5E1B-DC09-27DE-DDB50CEE5928}"/>
                </a:ext>
              </a:extLst>
            </p:cNvPr>
            <p:cNvSpPr/>
            <p:nvPr/>
          </p:nvSpPr>
          <p:spPr>
            <a:xfrm>
              <a:off x="5426529" y="2281646"/>
              <a:ext cx="2769325" cy="836022"/>
            </a:xfrm>
            <a:prstGeom prst="rect">
              <a:avLst/>
            </a:prstGeom>
            <a:solidFill>
              <a:srgbClr val="EDB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Determine</a:t>
              </a:r>
            </a:p>
            <a:p>
              <a:pPr algn="ctr"/>
              <a:r>
                <a:rPr lang="en-US" sz="2200" dirty="0">
                  <a:solidFill>
                    <a:srgbClr val="0040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Counseling Type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7E400-A82E-8983-8A0B-4F1C83A28C7F}"/>
                </a:ext>
              </a:extLst>
            </p:cNvPr>
            <p:cNvSpPr/>
            <p:nvPr/>
          </p:nvSpPr>
          <p:spPr>
            <a:xfrm>
              <a:off x="5426528" y="4277586"/>
              <a:ext cx="2769325" cy="836023"/>
            </a:xfrm>
            <a:prstGeom prst="rect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Preventive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C6D30E-557F-E334-F88B-4FBF704521D7}"/>
                </a:ext>
              </a:extLst>
            </p:cNvPr>
            <p:cNvSpPr/>
            <p:nvPr/>
          </p:nvSpPr>
          <p:spPr>
            <a:xfrm>
              <a:off x="5404494" y="3352800"/>
              <a:ext cx="2769325" cy="836023"/>
            </a:xfrm>
            <a:prstGeom prst="rect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Remedial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F7A1D6-99BB-43A9-EBE1-E045B6754BC3}"/>
                </a:ext>
              </a:extLst>
            </p:cNvPr>
            <p:cNvSpPr/>
            <p:nvPr/>
          </p:nvSpPr>
          <p:spPr>
            <a:xfrm>
              <a:off x="5426529" y="5259977"/>
              <a:ext cx="2769325" cy="836023"/>
            </a:xfrm>
            <a:prstGeom prst="rect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Productive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4A0799C-EA94-FEF3-E741-9CC84ECD91F0}"/>
                </a:ext>
              </a:extLst>
            </p:cNvPr>
            <p:cNvCxnSpPr>
              <a:cxnSpLocks/>
            </p:cNvCxnSpPr>
            <p:nvPr/>
          </p:nvCxnSpPr>
          <p:spPr>
            <a:xfrm>
              <a:off x="8565704" y="2699658"/>
              <a:ext cx="0" cy="2978331"/>
            </a:xfrm>
            <a:prstGeom prst="line">
              <a:avLst/>
            </a:prstGeom>
            <a:ln w="50800">
              <a:solidFill>
                <a:srgbClr val="EDB3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3C4B76-DB9A-C71A-8843-13BCE762AECD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H="1">
              <a:off x="8195854" y="2699658"/>
              <a:ext cx="391886" cy="0"/>
            </a:xfrm>
            <a:prstGeom prst="line">
              <a:avLst/>
            </a:prstGeom>
            <a:ln w="38100">
              <a:solidFill>
                <a:srgbClr val="EDB3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E0BFB3E-BC1A-C3D0-5771-BA1787F40BFA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8195854" y="5677989"/>
              <a:ext cx="391886" cy="0"/>
            </a:xfrm>
            <a:prstGeom prst="straightConnector1">
              <a:avLst/>
            </a:prstGeom>
            <a:ln w="38100">
              <a:solidFill>
                <a:srgbClr val="EDB3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6871130-E404-E888-ABEE-39163F9D19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5854" y="4719521"/>
              <a:ext cx="391886" cy="0"/>
            </a:xfrm>
            <a:prstGeom prst="straightConnector1">
              <a:avLst/>
            </a:prstGeom>
            <a:ln w="38100">
              <a:solidFill>
                <a:srgbClr val="EDB3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B9FACC-F4F8-C36F-5A8A-9B72C2A524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5854" y="3705970"/>
              <a:ext cx="391886" cy="0"/>
            </a:xfrm>
            <a:prstGeom prst="straightConnector1">
              <a:avLst/>
            </a:prstGeom>
            <a:ln w="38100">
              <a:solidFill>
                <a:srgbClr val="EDB3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 descr="Oval containing the page number.">
            <a:extLst>
              <a:ext uri="{FF2B5EF4-FFF2-40B4-BE49-F238E27FC236}">
                <a16:creationId xmlns:a16="http://schemas.microsoft.com/office/drawing/2014/main" id="{B3F2B5EB-9039-A9F2-B9C2-EDFE7152761C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4F9660C0-8F9F-8037-BEC0-21155B5C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844934"/>
            <a:ext cx="73269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5-6 to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5-8</a:t>
            </a:r>
          </a:p>
        </p:txBody>
      </p:sp>
    </p:spTree>
    <p:extLst>
      <p:ext uri="{BB962C8B-B14F-4D97-AF65-F5344CB8AC3E}">
        <p14:creationId xmlns:p14="http://schemas.microsoft.com/office/powerpoint/2010/main" val="1701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51D57F90-25AC-1C1C-3E6E-A6BE2BAE40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5701" y="121113"/>
            <a:ext cx="5913326" cy="9812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Prepare for the Counseling Session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(continued)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416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9" name="Group 18" descr="Graphic depicting how to prepare for a counseling session.">
            <a:extLst>
              <a:ext uri="{FF2B5EF4-FFF2-40B4-BE49-F238E27FC236}">
                <a16:creationId xmlns:a16="http://schemas.microsoft.com/office/drawing/2014/main" id="{A2012988-5B96-D29D-B80B-FDE32A4E2FF7}"/>
              </a:ext>
            </a:extLst>
          </p:cNvPr>
          <p:cNvGrpSpPr/>
          <p:nvPr/>
        </p:nvGrpSpPr>
        <p:grpSpPr>
          <a:xfrm>
            <a:off x="1186198" y="2822027"/>
            <a:ext cx="6771604" cy="2311348"/>
            <a:chOff x="1186198" y="2822027"/>
            <a:chExt cx="6771604" cy="2311348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D1FAB47E-F6B1-3EBF-C925-5F9E9331B74A}"/>
                </a:ext>
              </a:extLst>
            </p:cNvPr>
            <p:cNvSpPr/>
            <p:nvPr/>
          </p:nvSpPr>
          <p:spPr>
            <a:xfrm rot="10800000">
              <a:off x="3025116" y="4087263"/>
              <a:ext cx="2654649" cy="1046112"/>
            </a:xfrm>
            <a:prstGeom prst="homePlate">
              <a:avLst/>
            </a:prstGeom>
            <a:solidFill>
              <a:srgbClr val="EDB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A20ACE21-42F6-1294-D71D-B0F1410F5E3A}"/>
                </a:ext>
              </a:extLst>
            </p:cNvPr>
            <p:cNvSpPr/>
            <p:nvPr/>
          </p:nvSpPr>
          <p:spPr>
            <a:xfrm>
              <a:off x="5303153" y="2822027"/>
              <a:ext cx="2654649" cy="1046112"/>
            </a:xfrm>
            <a:prstGeom prst="homePlate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0FAEE87-424E-76F8-47B9-1259FFFA3A9A}"/>
                </a:ext>
              </a:extLst>
            </p:cNvPr>
            <p:cNvSpPr/>
            <p:nvPr/>
          </p:nvSpPr>
          <p:spPr>
            <a:xfrm>
              <a:off x="3233427" y="2822027"/>
              <a:ext cx="2654649" cy="1046112"/>
            </a:xfrm>
            <a:prstGeom prst="homePlate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AD269F49-6975-CD0D-54F5-BF30325FB641}"/>
                </a:ext>
              </a:extLst>
            </p:cNvPr>
            <p:cNvSpPr/>
            <p:nvPr/>
          </p:nvSpPr>
          <p:spPr>
            <a:xfrm>
              <a:off x="1186198" y="2822027"/>
              <a:ext cx="2654649" cy="1046112"/>
            </a:xfrm>
            <a:prstGeom prst="homePlate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54181A-3AAE-38F3-BA8C-B1631666248F}"/>
                </a:ext>
              </a:extLst>
            </p:cNvPr>
            <p:cNvSpPr/>
            <p:nvPr/>
          </p:nvSpPr>
          <p:spPr>
            <a:xfrm>
              <a:off x="1377697" y="2942997"/>
              <a:ext cx="19918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Explain the</a:t>
              </a:r>
              <a:b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Counseling</a:t>
              </a:r>
              <a:b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52979C-84F9-2104-29D1-FD6FEAB8BDF5}"/>
                </a:ext>
              </a:extLst>
            </p:cNvPr>
            <p:cNvSpPr/>
            <p:nvPr/>
          </p:nvSpPr>
          <p:spPr>
            <a:xfrm>
              <a:off x="3609781" y="2942997"/>
              <a:ext cx="19918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Forms</a:t>
              </a: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Checklist</a:t>
              </a: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FPW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7BA2E-6BC8-1B08-FA38-5C3E1FBC9597}"/>
                </a:ext>
              </a:extLst>
            </p:cNvPr>
            <p:cNvSpPr/>
            <p:nvPr/>
          </p:nvSpPr>
          <p:spPr>
            <a:xfrm>
              <a:off x="5695944" y="3041151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 for Any Questions</a:t>
              </a:r>
              <a:endParaRPr lang="en-US" sz="1600" dirty="0">
                <a:solidFill>
                  <a:srgbClr val="00416D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BBDAF1F4-184A-5FF4-FC2F-7CF05C9D83E4}"/>
                </a:ext>
              </a:extLst>
            </p:cNvPr>
            <p:cNvSpPr/>
            <p:nvPr/>
          </p:nvSpPr>
          <p:spPr>
            <a:xfrm rot="10800000">
              <a:off x="5049849" y="4087263"/>
              <a:ext cx="2654649" cy="1046112"/>
            </a:xfrm>
            <a:prstGeom prst="homePlate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353A0DCD-8BD2-92D3-9234-61A49D814900}"/>
                </a:ext>
              </a:extLst>
            </p:cNvPr>
            <p:cNvCxnSpPr>
              <a:cxnSpLocks/>
              <a:stCxn id="5" idx="3"/>
              <a:endCxn id="11" idx="1"/>
            </p:cNvCxnSpPr>
            <p:nvPr/>
          </p:nvCxnSpPr>
          <p:spPr>
            <a:xfrm flipH="1">
              <a:off x="7704498" y="3345083"/>
              <a:ext cx="253304" cy="1265236"/>
            </a:xfrm>
            <a:prstGeom prst="bentConnector3">
              <a:avLst>
                <a:gd name="adj1" fmla="val -90247"/>
              </a:avLst>
            </a:prstGeom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5FD3CA-8FAB-1159-C918-423D28EADDD6}"/>
                </a:ext>
              </a:extLst>
            </p:cNvPr>
            <p:cNvSpPr/>
            <p:nvPr/>
          </p:nvSpPr>
          <p:spPr>
            <a:xfrm>
              <a:off x="5560962" y="4345978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Collect</a:t>
              </a:r>
            </a:p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Materials</a:t>
              </a:r>
              <a:endParaRPr lang="en-US" sz="1600" dirty="0">
                <a:solidFill>
                  <a:srgbClr val="00416D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710A33-827F-32A1-CCCD-E54386385702}"/>
                </a:ext>
              </a:extLst>
            </p:cNvPr>
            <p:cNvSpPr/>
            <p:nvPr/>
          </p:nvSpPr>
          <p:spPr>
            <a:xfrm>
              <a:off x="3198775" y="4345978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Mentally Prepared</a:t>
              </a:r>
              <a:endParaRPr lang="en-US" sz="1600" dirty="0">
                <a:solidFill>
                  <a:srgbClr val="00416D"/>
                </a:solidFill>
              </a:endParaRPr>
            </a:p>
          </p:txBody>
        </p:sp>
      </p:grpSp>
      <p:sp>
        <p:nvSpPr>
          <p:cNvPr id="15" name="Title Placeholder 7">
            <a:extLst>
              <a:ext uri="{FF2B5EF4-FFF2-40B4-BE49-F238E27FC236}">
                <a16:creationId xmlns:a16="http://schemas.microsoft.com/office/drawing/2014/main" id="{DA316F89-4947-759B-244D-5AF1B56FDE55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Oval 1" descr="Oval containing the page number.">
            <a:extLst>
              <a:ext uri="{FF2B5EF4-FFF2-40B4-BE49-F238E27FC236}">
                <a16:creationId xmlns:a16="http://schemas.microsoft.com/office/drawing/2014/main" id="{802D42C6-73EC-8D8B-D63B-AB94711E7696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63A981B7-19C8-94B8-6984-DD7DBB220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844934"/>
            <a:ext cx="73269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5-6 to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5-8</a:t>
            </a:r>
          </a:p>
        </p:txBody>
      </p:sp>
    </p:spTree>
    <p:extLst>
      <p:ext uri="{BB962C8B-B14F-4D97-AF65-F5344CB8AC3E}">
        <p14:creationId xmlns:p14="http://schemas.microsoft.com/office/powerpoint/2010/main" val="334441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5E8D-BE52-D452-5B6D-25EF46DB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2: </a:t>
            </a:r>
            <a:r>
              <a:rPr lang="en-US" dirty="0"/>
              <a:t>Build the Relationship</a:t>
            </a:r>
          </a:p>
        </p:txBody>
      </p:sp>
      <p:grpSp>
        <p:nvGrpSpPr>
          <p:cNvPr id="19" name="Group 18" descr="Graphic depicting how to build the relationship.">
            <a:extLst>
              <a:ext uri="{FF2B5EF4-FFF2-40B4-BE49-F238E27FC236}">
                <a16:creationId xmlns:a16="http://schemas.microsoft.com/office/drawing/2014/main" id="{A215773F-CD8C-ED92-0273-E207CBC7F93A}"/>
              </a:ext>
            </a:extLst>
          </p:cNvPr>
          <p:cNvGrpSpPr/>
          <p:nvPr/>
        </p:nvGrpSpPr>
        <p:grpSpPr>
          <a:xfrm>
            <a:off x="1186198" y="2822027"/>
            <a:ext cx="6771604" cy="2311348"/>
            <a:chOff x="1186198" y="2822027"/>
            <a:chExt cx="6771604" cy="2311348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A385FF16-079C-C07D-CA09-DFE3E95F7BCC}"/>
                </a:ext>
              </a:extLst>
            </p:cNvPr>
            <p:cNvSpPr/>
            <p:nvPr/>
          </p:nvSpPr>
          <p:spPr>
            <a:xfrm rot="10800000">
              <a:off x="3025116" y="4087263"/>
              <a:ext cx="2654649" cy="1046112"/>
            </a:xfrm>
            <a:prstGeom prst="homePlate">
              <a:avLst/>
            </a:prstGeom>
            <a:solidFill>
              <a:srgbClr val="EDB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24256D53-5A67-D0F0-1B3C-5C04D22DCFD2}"/>
                </a:ext>
              </a:extLst>
            </p:cNvPr>
            <p:cNvSpPr/>
            <p:nvPr/>
          </p:nvSpPr>
          <p:spPr>
            <a:xfrm>
              <a:off x="5303153" y="2822027"/>
              <a:ext cx="2654649" cy="1046112"/>
            </a:xfrm>
            <a:prstGeom prst="homePlate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D9607E1C-8CB8-1FD1-31B5-D075BED6A042}"/>
                </a:ext>
              </a:extLst>
            </p:cNvPr>
            <p:cNvSpPr/>
            <p:nvPr/>
          </p:nvSpPr>
          <p:spPr>
            <a:xfrm>
              <a:off x="3233427" y="2822027"/>
              <a:ext cx="2654649" cy="1046112"/>
            </a:xfrm>
            <a:prstGeom prst="homePlate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3ECC8CAB-9EEB-9808-8F40-83DA3CFDAFDF}"/>
                </a:ext>
              </a:extLst>
            </p:cNvPr>
            <p:cNvSpPr/>
            <p:nvPr/>
          </p:nvSpPr>
          <p:spPr>
            <a:xfrm>
              <a:off x="1186198" y="2822027"/>
              <a:ext cx="2654649" cy="1046112"/>
            </a:xfrm>
            <a:prstGeom prst="homePlate">
              <a:avLst/>
            </a:prstGeom>
            <a:solidFill>
              <a:srgbClr val="01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E0D3B-ABF6-EFF3-BE71-A7C1D258B865}"/>
                </a:ext>
              </a:extLst>
            </p:cNvPr>
            <p:cNvSpPr/>
            <p:nvPr/>
          </p:nvSpPr>
          <p:spPr>
            <a:xfrm>
              <a:off x="1377697" y="3164261"/>
              <a:ext cx="19918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Greet Client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6280FC-9A5B-1AB5-50EE-C43806B38FA3}"/>
                </a:ext>
              </a:extLst>
            </p:cNvPr>
            <p:cNvSpPr/>
            <p:nvPr/>
          </p:nvSpPr>
          <p:spPr>
            <a:xfrm>
              <a:off x="3676409" y="3052695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Explain Privacy</a:t>
              </a: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Limitations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185009-F7D7-7778-C8F9-22E2C16F91C6}"/>
                </a:ext>
              </a:extLst>
            </p:cNvPr>
            <p:cNvSpPr/>
            <p:nvPr/>
          </p:nvSpPr>
          <p:spPr>
            <a:xfrm>
              <a:off x="5712656" y="3052695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 Normal</a:t>
              </a:r>
            </a:p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Feelings</a:t>
              </a:r>
              <a:endParaRPr lang="en-US" sz="1600" dirty="0">
                <a:solidFill>
                  <a:srgbClr val="00416D"/>
                </a:solidFill>
              </a:endParaRP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79C66663-5D6E-7D55-13BF-F48ABFEC56AA}"/>
                </a:ext>
              </a:extLst>
            </p:cNvPr>
            <p:cNvSpPr/>
            <p:nvPr/>
          </p:nvSpPr>
          <p:spPr>
            <a:xfrm rot="10800000">
              <a:off x="5049849" y="4087263"/>
              <a:ext cx="2654649" cy="1046112"/>
            </a:xfrm>
            <a:prstGeom prst="homePlate">
              <a:avLst/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E245A1EB-DCF6-01F3-3219-5ADBA99ACABA}"/>
                </a:ext>
              </a:extLst>
            </p:cNvPr>
            <p:cNvCxnSpPr>
              <a:cxnSpLocks/>
              <a:stCxn id="6" idx="3"/>
              <a:endCxn id="12" idx="1"/>
            </p:cNvCxnSpPr>
            <p:nvPr/>
          </p:nvCxnSpPr>
          <p:spPr>
            <a:xfrm flipH="1">
              <a:off x="7704498" y="3345083"/>
              <a:ext cx="253304" cy="1265236"/>
            </a:xfrm>
            <a:prstGeom prst="bentConnector3">
              <a:avLst>
                <a:gd name="adj1" fmla="val -90247"/>
              </a:avLst>
            </a:prstGeom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7FBD5E-E2F0-85FD-A569-B93EC7043908}"/>
                </a:ext>
              </a:extLst>
            </p:cNvPr>
            <p:cNvSpPr/>
            <p:nvPr/>
          </p:nvSpPr>
          <p:spPr>
            <a:xfrm>
              <a:off x="5560962" y="4345978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Explain Purpose</a:t>
              </a:r>
            </a:p>
            <a:p>
              <a:pPr algn="ctr"/>
              <a:r>
                <a:rPr lang="en-US" sz="16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Session</a:t>
              </a:r>
              <a:endParaRPr lang="en-US" sz="1600" dirty="0">
                <a:solidFill>
                  <a:srgbClr val="00416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0B4663-6EF0-3EE8-645B-4D5CA85078B1}"/>
                </a:ext>
              </a:extLst>
            </p:cNvPr>
            <p:cNvSpPr/>
            <p:nvPr/>
          </p:nvSpPr>
          <p:spPr>
            <a:xfrm>
              <a:off x="3173881" y="4345977"/>
              <a:ext cx="199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12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Complete</a:t>
              </a:r>
            </a:p>
            <a:p>
              <a:pPr algn="ctr"/>
              <a:r>
                <a:rPr lang="en-US" sz="1600" dirty="0">
                  <a:solidFill>
                    <a:srgbClr val="0121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Attention</a:t>
              </a:r>
              <a:endParaRPr lang="en-US" sz="1600" dirty="0">
                <a:solidFill>
                  <a:srgbClr val="012156"/>
                </a:solidFill>
              </a:endParaRPr>
            </a:p>
          </p:txBody>
        </p:sp>
      </p:grpSp>
      <p:sp>
        <p:nvSpPr>
          <p:cNvPr id="16" name="Title Placeholder 7">
            <a:extLst>
              <a:ext uri="{FF2B5EF4-FFF2-40B4-BE49-F238E27FC236}">
                <a16:creationId xmlns:a16="http://schemas.microsoft.com/office/drawing/2014/main" id="{ED74BB67-C94A-79D9-4BDD-0EF4478301F1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Oval 16" descr="Oval containing the page number.">
            <a:extLst>
              <a:ext uri="{FF2B5EF4-FFF2-40B4-BE49-F238E27FC236}">
                <a16:creationId xmlns:a16="http://schemas.microsoft.com/office/drawing/2014/main" id="{23E58E5F-2E1B-40F6-9E2E-BC9AC4473720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CE7D332B-3F5A-69EC-2A4E-4B828470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5-9</a:t>
            </a:r>
          </a:p>
        </p:txBody>
      </p:sp>
    </p:spTree>
    <p:extLst>
      <p:ext uri="{BB962C8B-B14F-4D97-AF65-F5344CB8AC3E}">
        <p14:creationId xmlns:p14="http://schemas.microsoft.com/office/powerpoint/2010/main" val="1992891839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s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C0255FB0-EE3A-B54F-AE76-11349CA13AEC}"/>
    </a:ext>
  </a:extLst>
</a:theme>
</file>

<file path=ppt/theme/theme10.xml><?xml version="1.0" encoding="utf-8"?>
<a:theme xmlns:a="http://schemas.openxmlformats.org/drawingml/2006/main" name="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1.xml><?xml version="1.0" encoding="utf-8"?>
<a:theme xmlns:a="http://schemas.openxmlformats.org/drawingml/2006/main" name="1_Content Slides with blue / grey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2.xml><?xml version="1.0" encoding="utf-8"?>
<a:theme xmlns:a="http://schemas.openxmlformats.org/drawingml/2006/main" name="Content Slide with stripe and ar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3.xml><?xml version="1.0" encoding="utf-8"?>
<a:theme xmlns:a="http://schemas.openxmlformats.org/drawingml/2006/main" name="2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4.xml><?xml version="1.0" encoding="utf-8"?>
<a:theme xmlns:a="http://schemas.openxmlformats.org/drawingml/2006/main" name="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5.xml><?xml version="1.0" encoding="utf-8"?>
<a:theme xmlns:a="http://schemas.openxmlformats.org/drawingml/2006/main" name="1_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6.xml><?xml version="1.0" encoding="utf-8"?>
<a:theme xmlns:a="http://schemas.openxmlformats.org/drawingml/2006/main" name="Title Slides w/ no art blue / grey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7.xml><?xml version="1.0" encoding="utf-8"?>
<a:theme xmlns:a="http://schemas.openxmlformats.org/drawingml/2006/main" name="Title Slides w/ no art blue / blu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8.xml><?xml version="1.0" encoding="utf-8"?>
<a:theme xmlns:a="http://schemas.openxmlformats.org/drawingml/2006/main" name="Title Slid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DBFB85B6D3604D8CA87C26B9667453" ma:contentTypeVersion="16" ma:contentTypeDescription="Create a new document." ma:contentTypeScope="" ma:versionID="62f664cce9a2a249e78d6d086a3c6447">
  <xsd:schema xmlns:xsd="http://www.w3.org/2001/XMLSchema" xmlns:xs="http://www.w3.org/2001/XMLSchema" xmlns:p="http://schemas.microsoft.com/office/2006/metadata/properties" xmlns:ns3="2299ba65-d06e-469f-affd-7fb03dfbb1ea" xmlns:ns4="f64c533b-b656-401d-b3f4-f866dafcc0a7" targetNamespace="http://schemas.microsoft.com/office/2006/metadata/properties" ma:root="true" ma:fieldsID="83037fb4022216fac9ad492f85c2c438" ns3:_="" ns4:_="">
    <xsd:import namespace="2299ba65-d06e-469f-affd-7fb03dfbb1ea"/>
    <xsd:import namespace="f64c533b-b656-401d-b3f4-f866dafcc0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9ba65-d06e-469f-affd-7fb03dfbb1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c533b-b656-401d-b3f4-f866dafcc0a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99ba65-d06e-469f-affd-7fb03dfbb1ea" xsi:nil="true"/>
  </documentManagement>
</p:properties>
</file>

<file path=customXml/itemProps1.xml><?xml version="1.0" encoding="utf-8"?>
<ds:datastoreItem xmlns:ds="http://schemas.openxmlformats.org/officeDocument/2006/customXml" ds:itemID="{481A34D4-DD71-40D1-A5D7-5D3E2796DE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9ba65-d06e-469f-affd-7fb03dfbb1ea"/>
    <ds:schemaRef ds:uri="f64c533b-b656-401d-b3f4-f866dafcc0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60A2EF-D2E3-49F7-BCD0-19AAA83D01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641A8B-5FAD-4992-951E-633E9A40C3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64c533b-b656-401d-b3f4-f866dafcc0a7"/>
    <ds:schemaRef ds:uri="2299ba65-d06e-469f-affd-7fb03dfbb1e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66963</TotalTime>
  <Words>911</Words>
  <Application>Microsoft Macintosh PowerPoint</Application>
  <PresentationFormat>Letter Paper (8.5x11 in)</PresentationFormat>
  <Paragraphs>261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Arial Narrow</vt:lpstr>
      <vt:lpstr>Calibri</vt:lpstr>
      <vt:lpstr>Courier New</vt:lpstr>
      <vt:lpstr>Helvetica</vt:lpstr>
      <vt:lpstr>Wingdings</vt:lpstr>
      <vt:lpstr>Main Title Slides</vt:lpstr>
      <vt:lpstr>1_Content Slides with blue / blue text</vt:lpstr>
      <vt:lpstr>2_Content Slides with blue / blue text</vt:lpstr>
      <vt:lpstr>Title Slides with blue / blue text</vt:lpstr>
      <vt:lpstr>1_Title Slides with blue / blue text</vt:lpstr>
      <vt:lpstr>Title Slides w/ no art blue / grey</vt:lpstr>
      <vt:lpstr>Title Slides w/ no art blue / blue</vt:lpstr>
      <vt:lpstr>Title Slide</vt:lpstr>
      <vt:lpstr>Custom Design</vt:lpstr>
      <vt:lpstr>Content Slides with blue / blue text</vt:lpstr>
      <vt:lpstr>1_Content Slides with blue / grey text</vt:lpstr>
      <vt:lpstr>Content Slide with stripe and art</vt:lpstr>
      <vt:lpstr>1_Custom Design</vt:lpstr>
      <vt:lpstr> Financial Counseling</vt:lpstr>
      <vt:lpstr>Agenda</vt:lpstr>
      <vt:lpstr>Structure of Solution-focused Financial Counseling</vt:lpstr>
      <vt:lpstr>Solution-focused Financial Counseling Procedures</vt:lpstr>
      <vt:lpstr>Applying SFFC: The Best Response</vt:lpstr>
      <vt:lpstr>The 8-Step Counseling Cycle</vt:lpstr>
      <vt:lpstr>Step 1: Prepare for the Counseling Session</vt:lpstr>
      <vt:lpstr>Prepare for the Counseling Session (continued)</vt:lpstr>
      <vt:lpstr>Step 2: Build the Relationship</vt:lpstr>
      <vt:lpstr>LEAPS Method</vt:lpstr>
      <vt:lpstr>SOFTEN Approach</vt:lpstr>
      <vt:lpstr>Optional Activity –  Effective Listening Skills</vt:lpstr>
      <vt:lpstr>Step 3: Gather Data</vt:lpstr>
      <vt:lpstr>Determine the Following</vt:lpstr>
      <vt:lpstr>Construct the FPW</vt:lpstr>
      <vt:lpstr>Potential Roadblocks</vt:lpstr>
      <vt:lpstr>Benefits of Data Gathering</vt:lpstr>
      <vt:lpstr>Step 4: Prioritize Concerns</vt:lpstr>
      <vt:lpstr>Make Appropriate Referrals</vt:lpstr>
      <vt:lpstr>Step 5: Explore Options</vt:lpstr>
      <vt:lpstr>Step 6: Construct Solutions</vt:lpstr>
      <vt:lpstr>Construct Solutions (continued)</vt:lpstr>
      <vt:lpstr>Step 7: Implement the Plan</vt:lpstr>
      <vt:lpstr>Step 8: Monitor and Follow Up</vt:lpstr>
      <vt:lpstr>Client in Financial Recovery</vt:lpstr>
      <vt:lpstr>Financial Counseling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Patton</dc:creator>
  <cp:lastModifiedBy>Samantha Salazar</cp:lastModifiedBy>
  <cp:revision>508</cp:revision>
  <cp:lastPrinted>2020-03-04T19:04:13Z</cp:lastPrinted>
  <dcterms:created xsi:type="dcterms:W3CDTF">2020-01-17T21:41:30Z</dcterms:created>
  <dcterms:modified xsi:type="dcterms:W3CDTF">2025-07-14T18:25:45Z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4075035</vt:lpwstr>
  </property>
  <property fmtid="{D5CDD505-2E9C-101B-9397-08002B2CF9AE}" pid="3" name="NXPowerLiteSettings">
    <vt:lpwstr>8900052003A000</vt:lpwstr>
  </property>
  <property fmtid="{D5CDD505-2E9C-101B-9397-08002B2CF9AE}" pid="4" name="NXPowerLiteVersion">
    <vt:lpwstr>D8.0.8</vt:lpwstr>
  </property>
  <property fmtid="{D5CDD505-2E9C-101B-9397-08002B2CF9AE}" pid="5" name="MSIP_Label_21b8b91c-28ee-4d1f-b2ad-f390f537babc_Enabled">
    <vt:lpwstr>true</vt:lpwstr>
  </property>
  <property fmtid="{D5CDD505-2E9C-101B-9397-08002B2CF9AE}" pid="6" name="MSIP_Label_21b8b91c-28ee-4d1f-b2ad-f390f537babc_SetDate">
    <vt:lpwstr>2024-08-13T21:33:20Z</vt:lpwstr>
  </property>
  <property fmtid="{D5CDD505-2E9C-101B-9397-08002B2CF9AE}" pid="7" name="MSIP_Label_21b8b91c-28ee-4d1f-b2ad-f390f537babc_Method">
    <vt:lpwstr>Privileged</vt:lpwstr>
  </property>
  <property fmtid="{D5CDD505-2E9C-101B-9397-08002B2CF9AE}" pid="8" name="MSIP_Label_21b8b91c-28ee-4d1f-b2ad-f390f537babc_Name">
    <vt:lpwstr>Public USAA EF</vt:lpwstr>
  </property>
  <property fmtid="{D5CDD505-2E9C-101B-9397-08002B2CF9AE}" pid="9" name="MSIP_Label_21b8b91c-28ee-4d1f-b2ad-f390f537babc_SiteId">
    <vt:lpwstr>ecba9361-f186-473c-a3a8-60af39258895</vt:lpwstr>
  </property>
  <property fmtid="{D5CDD505-2E9C-101B-9397-08002B2CF9AE}" pid="10" name="MSIP_Label_21b8b91c-28ee-4d1f-b2ad-f390f537babc_ActionId">
    <vt:lpwstr>f8f6e1ad-212e-45cd-a9fd-f925115375ea</vt:lpwstr>
  </property>
  <property fmtid="{D5CDD505-2E9C-101B-9397-08002B2CF9AE}" pid="11" name="MSIP_Label_21b8b91c-28ee-4d1f-b2ad-f390f537babc_ContentBits">
    <vt:lpwstr>0</vt:lpwstr>
  </property>
  <property fmtid="{D5CDD505-2E9C-101B-9397-08002B2CF9AE}" pid="12" name="ContentTypeId">
    <vt:lpwstr>0x01010089DBFB85B6D3604D8CA87C26B9667453</vt:lpwstr>
  </property>
</Properties>
</file>